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43"/>
  </p:notesMasterIdLst>
  <p:handoutMasterIdLst>
    <p:handoutMasterId r:id="rId44"/>
  </p:handoutMasterIdLst>
  <p:sldIdLst>
    <p:sldId id="289" r:id="rId5"/>
    <p:sldId id="288" r:id="rId6"/>
    <p:sldId id="295" r:id="rId7"/>
    <p:sldId id="276" r:id="rId8"/>
    <p:sldId id="261" r:id="rId9"/>
    <p:sldId id="283" r:id="rId10"/>
    <p:sldId id="264" r:id="rId11"/>
    <p:sldId id="290" r:id="rId12"/>
    <p:sldId id="291" r:id="rId13"/>
    <p:sldId id="292" r:id="rId14"/>
    <p:sldId id="257" r:id="rId15"/>
    <p:sldId id="293" r:id="rId16"/>
    <p:sldId id="296" r:id="rId17"/>
    <p:sldId id="297" r:id="rId18"/>
    <p:sldId id="298" r:id="rId19"/>
    <p:sldId id="299" r:id="rId20"/>
    <p:sldId id="300" r:id="rId21"/>
    <p:sldId id="301" r:id="rId22"/>
    <p:sldId id="265"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268" r:id="rId41"/>
    <p:sldId id="31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94" autoAdjust="0"/>
  </p:normalViewPr>
  <p:slideViewPr>
    <p:cSldViewPr snapToGrid="0">
      <p:cViewPr varScale="1">
        <p:scale>
          <a:sx n="80" d="100"/>
          <a:sy n="80" d="100"/>
        </p:scale>
        <p:origin x="830"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8/10/2025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8/10/2025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3957277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2410522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2756393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14</a:t>
            </a:fld>
            <a:endParaRPr lang="en-US"/>
          </a:p>
        </p:txBody>
      </p:sp>
    </p:spTree>
    <p:extLst>
      <p:ext uri="{BB962C8B-B14F-4D97-AF65-F5344CB8AC3E}">
        <p14:creationId xmlns:p14="http://schemas.microsoft.com/office/powerpoint/2010/main" val="1717285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15</a:t>
            </a:fld>
            <a:endParaRPr lang="en-US"/>
          </a:p>
        </p:txBody>
      </p:sp>
    </p:spTree>
    <p:extLst>
      <p:ext uri="{BB962C8B-B14F-4D97-AF65-F5344CB8AC3E}">
        <p14:creationId xmlns:p14="http://schemas.microsoft.com/office/powerpoint/2010/main" val="4085699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16</a:t>
            </a:fld>
            <a:endParaRPr lang="en-US"/>
          </a:p>
        </p:txBody>
      </p:sp>
    </p:spTree>
    <p:extLst>
      <p:ext uri="{BB962C8B-B14F-4D97-AF65-F5344CB8AC3E}">
        <p14:creationId xmlns:p14="http://schemas.microsoft.com/office/powerpoint/2010/main" val="394063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17</a:t>
            </a:fld>
            <a:endParaRPr lang="en-US"/>
          </a:p>
        </p:txBody>
      </p:sp>
    </p:spTree>
    <p:extLst>
      <p:ext uri="{BB962C8B-B14F-4D97-AF65-F5344CB8AC3E}">
        <p14:creationId xmlns:p14="http://schemas.microsoft.com/office/powerpoint/2010/main" val="137843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18</a:t>
            </a:fld>
            <a:endParaRPr lang="en-US"/>
          </a:p>
        </p:txBody>
      </p:sp>
    </p:spTree>
    <p:extLst>
      <p:ext uri="{BB962C8B-B14F-4D97-AF65-F5344CB8AC3E}">
        <p14:creationId xmlns:p14="http://schemas.microsoft.com/office/powerpoint/2010/main" val="3930495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19</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20</a:t>
            </a:fld>
            <a:endParaRPr lang="en-US"/>
          </a:p>
        </p:txBody>
      </p:sp>
    </p:spTree>
    <p:extLst>
      <p:ext uri="{BB962C8B-B14F-4D97-AF65-F5344CB8AC3E}">
        <p14:creationId xmlns:p14="http://schemas.microsoft.com/office/powerpoint/2010/main" val="2904515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21</a:t>
            </a:fld>
            <a:endParaRPr lang="en-US"/>
          </a:p>
        </p:txBody>
      </p:sp>
    </p:spTree>
    <p:extLst>
      <p:ext uri="{BB962C8B-B14F-4D97-AF65-F5344CB8AC3E}">
        <p14:creationId xmlns:p14="http://schemas.microsoft.com/office/powerpoint/2010/main" val="2752243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22</a:t>
            </a:fld>
            <a:endParaRPr lang="en-US"/>
          </a:p>
        </p:txBody>
      </p:sp>
    </p:spTree>
    <p:extLst>
      <p:ext uri="{BB962C8B-B14F-4D97-AF65-F5344CB8AC3E}">
        <p14:creationId xmlns:p14="http://schemas.microsoft.com/office/powerpoint/2010/main" val="1487568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23</a:t>
            </a:fld>
            <a:endParaRPr lang="en-US"/>
          </a:p>
        </p:txBody>
      </p:sp>
    </p:spTree>
    <p:extLst>
      <p:ext uri="{BB962C8B-B14F-4D97-AF65-F5344CB8AC3E}">
        <p14:creationId xmlns:p14="http://schemas.microsoft.com/office/powerpoint/2010/main" val="3879207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24</a:t>
            </a:fld>
            <a:endParaRPr lang="en-US"/>
          </a:p>
        </p:txBody>
      </p:sp>
    </p:spTree>
    <p:extLst>
      <p:ext uri="{BB962C8B-B14F-4D97-AF65-F5344CB8AC3E}">
        <p14:creationId xmlns:p14="http://schemas.microsoft.com/office/powerpoint/2010/main" val="3157292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25</a:t>
            </a:fld>
            <a:endParaRPr lang="en-US"/>
          </a:p>
        </p:txBody>
      </p:sp>
    </p:spTree>
    <p:extLst>
      <p:ext uri="{BB962C8B-B14F-4D97-AF65-F5344CB8AC3E}">
        <p14:creationId xmlns:p14="http://schemas.microsoft.com/office/powerpoint/2010/main" val="217332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26</a:t>
            </a:fld>
            <a:endParaRPr lang="en-US"/>
          </a:p>
        </p:txBody>
      </p:sp>
    </p:spTree>
    <p:extLst>
      <p:ext uri="{BB962C8B-B14F-4D97-AF65-F5344CB8AC3E}">
        <p14:creationId xmlns:p14="http://schemas.microsoft.com/office/powerpoint/2010/main" val="886584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27</a:t>
            </a:fld>
            <a:endParaRPr lang="en-US"/>
          </a:p>
        </p:txBody>
      </p:sp>
    </p:spTree>
    <p:extLst>
      <p:ext uri="{BB962C8B-B14F-4D97-AF65-F5344CB8AC3E}">
        <p14:creationId xmlns:p14="http://schemas.microsoft.com/office/powerpoint/2010/main" val="2869881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28</a:t>
            </a:fld>
            <a:endParaRPr lang="en-US"/>
          </a:p>
        </p:txBody>
      </p:sp>
    </p:spTree>
    <p:extLst>
      <p:ext uri="{BB962C8B-B14F-4D97-AF65-F5344CB8AC3E}">
        <p14:creationId xmlns:p14="http://schemas.microsoft.com/office/powerpoint/2010/main" val="1519971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29</a:t>
            </a:fld>
            <a:endParaRPr lang="en-US"/>
          </a:p>
        </p:txBody>
      </p:sp>
    </p:spTree>
    <p:extLst>
      <p:ext uri="{BB962C8B-B14F-4D97-AF65-F5344CB8AC3E}">
        <p14:creationId xmlns:p14="http://schemas.microsoft.com/office/powerpoint/2010/main" val="296115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535069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30</a:t>
            </a:fld>
            <a:endParaRPr lang="en-US"/>
          </a:p>
        </p:txBody>
      </p:sp>
    </p:spTree>
    <p:extLst>
      <p:ext uri="{BB962C8B-B14F-4D97-AF65-F5344CB8AC3E}">
        <p14:creationId xmlns:p14="http://schemas.microsoft.com/office/powerpoint/2010/main" val="3869309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31</a:t>
            </a:fld>
            <a:endParaRPr lang="en-US"/>
          </a:p>
        </p:txBody>
      </p:sp>
    </p:spTree>
    <p:extLst>
      <p:ext uri="{BB962C8B-B14F-4D97-AF65-F5344CB8AC3E}">
        <p14:creationId xmlns:p14="http://schemas.microsoft.com/office/powerpoint/2010/main" val="1040042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32</a:t>
            </a:fld>
            <a:endParaRPr lang="en-US"/>
          </a:p>
        </p:txBody>
      </p:sp>
    </p:spTree>
    <p:extLst>
      <p:ext uri="{BB962C8B-B14F-4D97-AF65-F5344CB8AC3E}">
        <p14:creationId xmlns:p14="http://schemas.microsoft.com/office/powerpoint/2010/main" val="2665053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33</a:t>
            </a:fld>
            <a:endParaRPr lang="en-US"/>
          </a:p>
        </p:txBody>
      </p:sp>
    </p:spTree>
    <p:extLst>
      <p:ext uri="{BB962C8B-B14F-4D97-AF65-F5344CB8AC3E}">
        <p14:creationId xmlns:p14="http://schemas.microsoft.com/office/powerpoint/2010/main" val="2880404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34</a:t>
            </a:fld>
            <a:endParaRPr lang="en-US"/>
          </a:p>
        </p:txBody>
      </p:sp>
    </p:spTree>
    <p:extLst>
      <p:ext uri="{BB962C8B-B14F-4D97-AF65-F5344CB8AC3E}">
        <p14:creationId xmlns:p14="http://schemas.microsoft.com/office/powerpoint/2010/main" val="929572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35</a:t>
            </a:fld>
            <a:endParaRPr lang="en-US"/>
          </a:p>
        </p:txBody>
      </p:sp>
    </p:spTree>
    <p:extLst>
      <p:ext uri="{BB962C8B-B14F-4D97-AF65-F5344CB8AC3E}">
        <p14:creationId xmlns:p14="http://schemas.microsoft.com/office/powerpoint/2010/main" val="898102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36</a:t>
            </a:fld>
            <a:endParaRPr lang="en-US"/>
          </a:p>
        </p:txBody>
      </p:sp>
    </p:spTree>
    <p:extLst>
      <p:ext uri="{BB962C8B-B14F-4D97-AF65-F5344CB8AC3E}">
        <p14:creationId xmlns:p14="http://schemas.microsoft.com/office/powerpoint/2010/main" val="3235390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37</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38</a:t>
            </a:fld>
            <a:endParaRPr lang="en-US"/>
          </a:p>
        </p:txBody>
      </p:sp>
    </p:spTree>
    <p:extLst>
      <p:ext uri="{BB962C8B-B14F-4D97-AF65-F5344CB8AC3E}">
        <p14:creationId xmlns:p14="http://schemas.microsoft.com/office/powerpoint/2010/main" val="1727206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4043950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4066868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4056528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6093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8" r:id="rId20"/>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com/" TargetMode="External"/><Relationship Id="rId2" Type="http://schemas.openxmlformats.org/officeDocument/2006/relationships/notesSlide" Target="../notesSlides/notesSlide38.xml"/><Relationship Id="rId1" Type="http://schemas.openxmlformats.org/officeDocument/2006/relationships/slideLayout" Target="../slideLayouts/slideLayout20.xml"/><Relationship Id="rId6" Type="http://schemas.openxmlformats.org/officeDocument/2006/relationships/hyperlink" Target="https://getbootstrap.com/docs/5.0/getting" TargetMode="External"/><Relationship Id="rId5" Type="http://schemas.openxmlformats.org/officeDocument/2006/relationships/hyperlink" Target="http://gsgd.co.uk/sandbox/jquery/easing" TargetMode="External"/><Relationship Id="rId4" Type="http://schemas.openxmlformats.org/officeDocument/2006/relationships/hyperlink" Target="https://jqueryvalidation.org/document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38572CB4-198F-40EB-A56D-65D841A38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78" y="-11084"/>
            <a:ext cx="7384765"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2078525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078525 w 6699211"/>
              <a:gd name="connsiteY4" fmla="*/ 18674 h 6822053"/>
              <a:gd name="connsiteX0" fmla="*/ 1925231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1925231 w 6699211"/>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22053">
                <a:moveTo>
                  <a:pt x="1925231" y="18674"/>
                </a:moveTo>
                <a:lnTo>
                  <a:pt x="6699211" y="0"/>
                </a:lnTo>
                <a:lnTo>
                  <a:pt x="6699211" y="6822053"/>
                </a:lnTo>
                <a:lnTo>
                  <a:pt x="0" y="6808405"/>
                </a:lnTo>
                <a:lnTo>
                  <a:pt x="1925231"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216186" y="436323"/>
            <a:ext cx="7158979" cy="1389484"/>
          </a:xfrm>
        </p:spPr>
        <p:txBody>
          <a:bodyPr vert="horz" lIns="91440" tIns="45720" rIns="91440" bIns="45720" rtlCol="0" anchor="t">
            <a:normAutofit fontScale="90000"/>
          </a:bodyPr>
          <a:lstStyle/>
          <a:p>
            <a:pPr algn="ctr"/>
            <a:r>
              <a:rPr lang="en-US" sz="3200" b="0" dirty="0" err="1">
                <a:latin typeface="Times New Roman" panose="02020603050405020304" charset="0"/>
                <a:cs typeface="Times New Roman" panose="02020603050405020304" charset="0"/>
              </a:rPr>
              <a:t>đề</a:t>
            </a:r>
            <a:r>
              <a:rPr lang="en-US" sz="3200" b="0" dirty="0">
                <a:latin typeface="Times New Roman" panose="02020603050405020304" charset="0"/>
                <a:cs typeface="Times New Roman" panose="02020603050405020304" charset="0"/>
              </a:rPr>
              <a:t> </a:t>
            </a:r>
            <a:r>
              <a:rPr lang="en-US" sz="3200" b="0" dirty="0" err="1">
                <a:latin typeface="Times New Roman" panose="02020603050405020304" charset="0"/>
                <a:cs typeface="Times New Roman" panose="02020603050405020304" charset="0"/>
              </a:rPr>
              <a:t>tài</a:t>
            </a:r>
            <a:r>
              <a:rPr lang="en-US" sz="3200" b="0" dirty="0">
                <a:latin typeface="Times New Roman" panose="02020603050405020304" charset="0"/>
                <a:cs typeface="Times New Roman" panose="02020603050405020304" charset="0"/>
              </a:rPr>
              <a:t> HỆ THỐNG CÔNG NGHỆ</a:t>
            </a:r>
            <a:r>
              <a:rPr lang="vi-VN" sz="3200" b="0" dirty="0">
                <a:latin typeface="Times New Roman" panose="02020603050405020304" charset="0"/>
                <a:cs typeface="Times New Roman" panose="02020603050405020304" charset="0"/>
              </a:rPr>
              <a:t> </a:t>
            </a:r>
            <a:r>
              <a:rPr lang="en-US" sz="3200" b="0" dirty="0">
                <a:latin typeface="Times New Roman" panose="02020603050405020304" charset="0"/>
                <a:cs typeface="Times New Roman" panose="02020603050405020304" charset="0"/>
              </a:rPr>
              <a:t>web</a:t>
            </a:r>
            <a:br>
              <a:rPr lang="vi-VN" sz="3200" b="0" dirty="0">
                <a:latin typeface="Times New Roman" panose="02020603050405020304" charset="0"/>
                <a:cs typeface="Times New Roman" panose="02020603050405020304" charset="0"/>
              </a:rPr>
            </a:br>
            <a:br>
              <a:rPr lang="vi-VN" sz="3200" b="0" dirty="0">
                <a:latin typeface="Times New Roman" panose="02020603050405020304" charset="0"/>
                <a:cs typeface="Times New Roman" panose="02020603050405020304" charset="0"/>
              </a:rPr>
            </a:br>
            <a:r>
              <a:rPr lang="en-US" sz="2700" dirty="0">
                <a:latin typeface="Times New Roman" panose="02020603050405020304" charset="0"/>
                <a:cs typeface="Times New Roman" panose="02020603050405020304" charset="0"/>
              </a:rPr>
              <a:t>ĐỀ TÀI: Website </a:t>
            </a:r>
            <a:r>
              <a:rPr lang="en-US" sz="2700" dirty="0" err="1">
                <a:latin typeface="Times New Roman" panose="02020603050405020304" charset="0"/>
                <a:cs typeface="Times New Roman" panose="02020603050405020304" charset="0"/>
              </a:rPr>
              <a:t>bán</a:t>
            </a:r>
            <a:r>
              <a:rPr lang="en-US" sz="2700" dirty="0">
                <a:latin typeface="Times New Roman" panose="02020603050405020304" charset="0"/>
                <a:cs typeface="Times New Roman" panose="02020603050405020304" charset="0"/>
              </a:rPr>
              <a:t> </a:t>
            </a:r>
            <a:r>
              <a:rPr lang="en-US" sz="2700" dirty="0" err="1">
                <a:latin typeface="Times New Roman" panose="02020603050405020304" charset="0"/>
                <a:cs typeface="Times New Roman" panose="02020603050405020304" charset="0"/>
              </a:rPr>
              <a:t>hàng</a:t>
            </a:r>
            <a:r>
              <a:rPr lang="en-US" sz="2700" dirty="0">
                <a:latin typeface="Times New Roman" panose="02020603050405020304" charset="0"/>
                <a:cs typeface="Times New Roman" panose="02020603050405020304" charset="0"/>
              </a:rPr>
              <a:t> </a:t>
            </a:r>
            <a:r>
              <a:rPr lang="en-US" sz="2700" dirty="0" err="1">
                <a:latin typeface="Times New Roman" panose="02020603050405020304" charset="0"/>
                <a:cs typeface="Times New Roman" panose="02020603050405020304" charset="0"/>
              </a:rPr>
              <a:t>thời</a:t>
            </a:r>
            <a:r>
              <a:rPr lang="en-US" sz="2700" dirty="0">
                <a:latin typeface="Times New Roman" panose="02020603050405020304" charset="0"/>
                <a:cs typeface="Times New Roman" panose="02020603050405020304" charset="0"/>
              </a:rPr>
              <a:t> </a:t>
            </a:r>
            <a:r>
              <a:rPr lang="en-US" sz="2700" dirty="0" err="1">
                <a:latin typeface="Times New Roman" panose="02020603050405020304" charset="0"/>
                <a:cs typeface="Times New Roman" panose="02020603050405020304" charset="0"/>
              </a:rPr>
              <a:t>trang</a:t>
            </a:r>
            <a:r>
              <a:rPr lang="en-US" sz="2700" dirty="0">
                <a:latin typeface="Times New Roman" panose="02020603050405020304" charset="0"/>
                <a:cs typeface="Times New Roman" panose="02020603050405020304" charset="0"/>
              </a:rPr>
              <a:t> </a:t>
            </a:r>
            <a:r>
              <a:rPr lang="en-US" sz="2700" dirty="0" err="1">
                <a:latin typeface="Times New Roman" panose="02020603050405020304" charset="0"/>
                <a:cs typeface="Times New Roman" panose="02020603050405020304" charset="0"/>
              </a:rPr>
              <a:t>nữ</a:t>
            </a:r>
            <a:r>
              <a:rPr lang="en-US" sz="2700" dirty="0">
                <a:latin typeface="Times New Roman" panose="02020603050405020304" charset="0"/>
                <a:cs typeface="Times New Roman" panose="02020603050405020304" charset="0"/>
              </a:rPr>
              <a:t> </a:t>
            </a:r>
            <a:br>
              <a:rPr lang="vi-VN" sz="2700" dirty="0">
                <a:latin typeface="Times New Roman" panose="02020603050405020304" charset="0"/>
                <a:cs typeface="Times New Roman" panose="02020603050405020304" charset="0"/>
              </a:rPr>
            </a:br>
            <a:r>
              <a:rPr lang="en-US" sz="2700" dirty="0" err="1">
                <a:latin typeface="Times New Roman" panose="02020603050405020304" charset="0"/>
                <a:cs typeface="Times New Roman" panose="02020603050405020304" charset="0"/>
              </a:rPr>
              <a:t>trực</a:t>
            </a:r>
            <a:r>
              <a:rPr lang="en-US" sz="2700" dirty="0">
                <a:latin typeface="Times New Roman" panose="02020603050405020304" charset="0"/>
                <a:cs typeface="Times New Roman" panose="02020603050405020304" charset="0"/>
              </a:rPr>
              <a:t> </a:t>
            </a:r>
            <a:r>
              <a:rPr lang="en-US" sz="2700" dirty="0" err="1">
                <a:latin typeface="Times New Roman" panose="02020603050405020304" charset="0"/>
                <a:cs typeface="Times New Roman" panose="02020603050405020304" charset="0"/>
              </a:rPr>
              <a:t>tuyến</a:t>
            </a:r>
            <a:br>
              <a:rPr lang="en-US" sz="2000" b="0" dirty="0">
                <a:latin typeface="Times New Roman" panose="02020603050405020304" charset="0"/>
                <a:cs typeface="Times New Roman" panose="02020603050405020304" charset="0"/>
              </a:rPr>
            </a:br>
            <a:r>
              <a:rPr lang="en-US" sz="2000" b="0" dirty="0">
                <a:latin typeface="Times New Roman" panose="02020603050405020304" charset="0"/>
                <a:cs typeface="Times New Roman" panose="02020603050405020304" charset="0"/>
              </a:rPr>
              <a:t> </a:t>
            </a:r>
            <a:br>
              <a:rPr lang="vi-VN" sz="2000" b="0" dirty="0">
                <a:latin typeface="Times New Roman" panose="02020603050405020304" charset="0"/>
                <a:cs typeface="Times New Roman" panose="02020603050405020304" charset="0"/>
              </a:rPr>
            </a:br>
            <a:br>
              <a:rPr lang="en-US" sz="2000" b="0" dirty="0">
                <a:latin typeface="Times New Roman" panose="02020603050405020304" charset="0"/>
                <a:cs typeface="Times New Roman" panose="02020603050405020304" charset="0"/>
              </a:rPr>
            </a:br>
            <a:br>
              <a:rPr lang="vi-VN" sz="2000" b="0" dirty="0">
                <a:latin typeface="Times New Roman" panose="02020603050405020304" charset="0"/>
                <a:cs typeface="Times New Roman" panose="02020603050405020304" charset="0"/>
              </a:rPr>
            </a:br>
            <a:endParaRPr lang="en-US" sz="4700" i="1" kern="1200" cap="all" baseline="0" dirty="0">
              <a:solidFill>
                <a:schemeClr val="tx2"/>
              </a:solidFill>
              <a:latin typeface="+mj-lt"/>
              <a:ea typeface="+mj-ea"/>
              <a:cs typeface="+mj-cs"/>
            </a:endParaRPr>
          </a:p>
        </p:txBody>
      </p:sp>
      <p:cxnSp>
        <p:nvCxnSpPr>
          <p:cNvPr id="32" name="Straight Connector 31">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70269"/>
            <a:ext cx="8526326" cy="15877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Standee main web">
            <a:extLst>
              <a:ext uri="{FF2B5EF4-FFF2-40B4-BE49-F238E27FC236}">
                <a16:creationId xmlns:a16="http://schemas.microsoft.com/office/drawing/2014/main" id="{76969985-0FAC-B7F9-8296-DC45E763832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8039274" y="1150672"/>
            <a:ext cx="3619323" cy="1505638"/>
          </a:xfrm>
          <a:prstGeom prst="rect">
            <a:avLst/>
          </a:prstGeom>
          <a:noFill/>
        </p:spPr>
      </p:pic>
      <p:sp>
        <p:nvSpPr>
          <p:cNvPr id="10" name="Title 8">
            <a:extLst>
              <a:ext uri="{FF2B5EF4-FFF2-40B4-BE49-F238E27FC236}">
                <a16:creationId xmlns:a16="http://schemas.microsoft.com/office/drawing/2014/main" id="{7571F9B2-27C1-B43E-C3FF-A855E8478D9D}"/>
              </a:ext>
            </a:extLst>
          </p:cNvPr>
          <p:cNvSpPr txBox="1">
            <a:spLocks/>
          </p:cNvSpPr>
          <p:nvPr/>
        </p:nvSpPr>
        <p:spPr>
          <a:xfrm>
            <a:off x="108720" y="2209135"/>
            <a:ext cx="3941956" cy="686579"/>
          </a:xfrm>
          <a:prstGeom prst="rect">
            <a:avLst/>
          </a:prstGeom>
        </p:spPr>
        <p:txBody>
          <a:bodyPr vert="horz" lIns="91440" tIns="45720" rIns="91440" bIns="45720" rtlCol="0" anchor="t" anchorCtr="0">
            <a:normAutofit fontScale="70000" lnSpcReduction="20000"/>
          </a:bodyPr>
          <a:lstStyle>
            <a:lvl1pPr algn="l" defTabSz="914400" rtl="0" eaLnBrk="1" latinLnBrk="0" hangingPunct="1">
              <a:lnSpc>
                <a:spcPct val="90000"/>
              </a:lnSpc>
              <a:spcBef>
                <a:spcPct val="0"/>
              </a:spcBef>
              <a:buNone/>
              <a:defRPr sz="4400" i="1" kern="1200" cap="all" baseline="0">
                <a:solidFill>
                  <a:schemeClr val="accent1"/>
                </a:solidFill>
                <a:latin typeface="+mj-lt"/>
                <a:ea typeface="+mj-ea"/>
                <a:cs typeface="+mj-cs"/>
              </a:defRPr>
            </a:lvl1pPr>
          </a:lstStyle>
          <a:p>
            <a:br>
              <a:rPr lang="en-US" sz="2000" dirty="0">
                <a:latin typeface="Times New Roman" panose="02020603050405020304" charset="0"/>
                <a:cs typeface="Times New Roman" panose="02020603050405020304" charset="0"/>
              </a:rPr>
            </a:br>
            <a:r>
              <a:rPr lang="en-US" sz="3100" dirty="0">
                <a:latin typeface="Times New Roman" panose="02020603050405020304" charset="0"/>
                <a:cs typeface="Times New Roman" panose="02020603050405020304" charset="0"/>
              </a:rPr>
              <a:t>NGÀY ĐĂNG KÝ: </a:t>
            </a:r>
            <a:r>
              <a:rPr lang="vi-VN" sz="3100" dirty="0">
                <a:latin typeface="Times New Roman" panose="02020603050405020304" charset="0"/>
                <a:cs typeface="Times New Roman" panose="02020603050405020304" charset="0"/>
              </a:rPr>
              <a:t>21/01/2024</a:t>
            </a:r>
            <a:br>
              <a:rPr lang="en-US" sz="2200" dirty="0">
                <a:latin typeface="Times New Roman" panose="02020603050405020304" charset="0"/>
                <a:cs typeface="Times New Roman" panose="02020603050405020304" charset="0"/>
              </a:rPr>
            </a:br>
            <a:endParaRPr lang="en-US" sz="2200" dirty="0">
              <a:solidFill>
                <a:schemeClr val="tx2"/>
              </a:solidFill>
            </a:endParaRPr>
          </a:p>
        </p:txBody>
      </p:sp>
      <p:sp>
        <p:nvSpPr>
          <p:cNvPr id="13" name="Title 8">
            <a:extLst>
              <a:ext uri="{FF2B5EF4-FFF2-40B4-BE49-F238E27FC236}">
                <a16:creationId xmlns:a16="http://schemas.microsoft.com/office/drawing/2014/main" id="{568014BF-DB57-60DA-E7DD-7E8FC1E0E3F1}"/>
              </a:ext>
            </a:extLst>
          </p:cNvPr>
          <p:cNvSpPr txBox="1">
            <a:spLocks/>
          </p:cNvSpPr>
          <p:nvPr/>
        </p:nvSpPr>
        <p:spPr>
          <a:xfrm>
            <a:off x="2483819" y="3836494"/>
            <a:ext cx="3826973" cy="40718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i="1" kern="1200" cap="all" baseline="0">
                <a:solidFill>
                  <a:schemeClr val="accent1"/>
                </a:solidFill>
                <a:latin typeface="+mj-lt"/>
                <a:ea typeface="+mj-ea"/>
                <a:cs typeface="+mj-cs"/>
              </a:defRPr>
            </a:lvl1pPr>
          </a:lstStyle>
          <a:p>
            <a:r>
              <a:rPr lang="en-US" sz="2200" dirty="0" err="1">
                <a:latin typeface="Times New Roman" panose="02020603050405020304" charset="0"/>
                <a:cs typeface="Times New Roman" panose="02020603050405020304" charset="0"/>
              </a:rPr>
              <a:t>Nguyễn</a:t>
            </a:r>
            <a:r>
              <a:rPr lang="en-US" sz="2200" dirty="0">
                <a:latin typeface="Times New Roman" panose="02020603050405020304" charset="0"/>
                <a:cs typeface="Times New Roman" panose="02020603050405020304" charset="0"/>
              </a:rPr>
              <a:t> </a:t>
            </a:r>
            <a:r>
              <a:rPr lang="en-US" sz="2200" dirty="0" err="1">
                <a:latin typeface="Times New Roman" panose="02020603050405020304" charset="0"/>
                <a:cs typeface="Times New Roman" panose="02020603050405020304" charset="0"/>
              </a:rPr>
              <a:t>Thị</a:t>
            </a:r>
            <a:r>
              <a:rPr lang="en-US" sz="2200" dirty="0">
                <a:latin typeface="Times New Roman" panose="02020603050405020304" charset="0"/>
                <a:cs typeface="Times New Roman" panose="02020603050405020304" charset="0"/>
              </a:rPr>
              <a:t> </a:t>
            </a:r>
            <a:r>
              <a:rPr lang="en-US" sz="2200" dirty="0" err="1">
                <a:latin typeface="Times New Roman" panose="02020603050405020304" charset="0"/>
                <a:cs typeface="Times New Roman" panose="02020603050405020304" charset="0"/>
              </a:rPr>
              <a:t>Hồng</a:t>
            </a:r>
            <a:r>
              <a:rPr lang="en-US" sz="2200" dirty="0">
                <a:latin typeface="Times New Roman" panose="02020603050405020304" charset="0"/>
                <a:cs typeface="Times New Roman" panose="02020603050405020304" charset="0"/>
              </a:rPr>
              <a:t> </a:t>
            </a:r>
            <a:r>
              <a:rPr lang="en-US" sz="2200" dirty="0" err="1">
                <a:latin typeface="Times New Roman" panose="02020603050405020304" charset="0"/>
                <a:cs typeface="Times New Roman" panose="02020603050405020304" charset="0"/>
              </a:rPr>
              <a:t>Lương</a:t>
            </a:r>
            <a:endParaRPr lang="en-US" sz="2200" dirty="0">
              <a:solidFill>
                <a:schemeClr val="tx2"/>
              </a:solidFill>
            </a:endParaRPr>
          </a:p>
        </p:txBody>
      </p:sp>
      <p:sp>
        <p:nvSpPr>
          <p:cNvPr id="15" name="Title 8">
            <a:extLst>
              <a:ext uri="{FF2B5EF4-FFF2-40B4-BE49-F238E27FC236}">
                <a16:creationId xmlns:a16="http://schemas.microsoft.com/office/drawing/2014/main" id="{A2548100-6403-9DE3-0625-1AE486FC9769}"/>
              </a:ext>
            </a:extLst>
          </p:cNvPr>
          <p:cNvSpPr txBox="1">
            <a:spLocks/>
          </p:cNvSpPr>
          <p:nvPr/>
        </p:nvSpPr>
        <p:spPr>
          <a:xfrm>
            <a:off x="61664" y="4505789"/>
            <a:ext cx="3826973" cy="40718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i="1" kern="1200" cap="all" baseline="0">
                <a:solidFill>
                  <a:schemeClr val="accent1"/>
                </a:solidFill>
                <a:latin typeface="+mj-lt"/>
                <a:ea typeface="+mj-ea"/>
                <a:cs typeface="+mj-cs"/>
              </a:defRPr>
            </a:lvl1pPr>
          </a:lstStyle>
          <a:p>
            <a:r>
              <a:rPr lang="en-US" sz="2200" dirty="0">
                <a:latin typeface="Times New Roman" panose="02020603050405020304" charset="0"/>
                <a:cs typeface="Times New Roman" panose="02020603050405020304" charset="0"/>
              </a:rPr>
              <a:t>NHÓM THỰC HIỆN: NHÓM 5.</a:t>
            </a:r>
            <a:endParaRPr lang="en-US" sz="2200" dirty="0">
              <a:solidFill>
                <a:schemeClr val="tx2"/>
              </a:solidFill>
            </a:endParaRPr>
          </a:p>
        </p:txBody>
      </p:sp>
      <p:sp>
        <p:nvSpPr>
          <p:cNvPr id="17" name="Title 8">
            <a:extLst>
              <a:ext uri="{FF2B5EF4-FFF2-40B4-BE49-F238E27FC236}">
                <a16:creationId xmlns:a16="http://schemas.microsoft.com/office/drawing/2014/main" id="{993ADFB0-AEE9-3218-D416-D3C77C7D118F}"/>
              </a:ext>
            </a:extLst>
          </p:cNvPr>
          <p:cNvSpPr txBox="1">
            <a:spLocks/>
          </p:cNvSpPr>
          <p:nvPr/>
        </p:nvSpPr>
        <p:spPr>
          <a:xfrm>
            <a:off x="116943" y="2849282"/>
            <a:ext cx="3826973" cy="407189"/>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i="1" kern="1200" cap="all" baseline="0">
                <a:solidFill>
                  <a:schemeClr val="accent1"/>
                </a:solidFill>
                <a:latin typeface="+mj-lt"/>
                <a:ea typeface="+mj-ea"/>
                <a:cs typeface="+mj-cs"/>
              </a:defRPr>
            </a:lvl1pPr>
          </a:lstStyle>
          <a:p>
            <a:r>
              <a:rPr lang="en-US" sz="2200" dirty="0">
                <a:latin typeface="Times New Roman" panose="02020603050405020304" charset="0"/>
                <a:cs typeface="Times New Roman" panose="02020603050405020304" charset="0"/>
              </a:rPr>
              <a:t>NGÀY NỘP: 0h 27/4/2024</a:t>
            </a:r>
            <a:endParaRPr lang="vi-VN" sz="2200" dirty="0">
              <a:latin typeface="Times New Roman" panose="02020603050405020304" charset="0"/>
              <a:cs typeface="Times New Roman" panose="02020603050405020304" charset="0"/>
            </a:endParaRPr>
          </a:p>
        </p:txBody>
      </p:sp>
      <p:sp>
        <p:nvSpPr>
          <p:cNvPr id="19" name="Title 8">
            <a:extLst>
              <a:ext uri="{FF2B5EF4-FFF2-40B4-BE49-F238E27FC236}">
                <a16:creationId xmlns:a16="http://schemas.microsoft.com/office/drawing/2014/main" id="{65A0119B-03AA-3A25-9AAD-C9CA7A03CD4D}"/>
              </a:ext>
            </a:extLst>
          </p:cNvPr>
          <p:cNvSpPr txBox="1">
            <a:spLocks/>
          </p:cNvSpPr>
          <p:nvPr/>
        </p:nvSpPr>
        <p:spPr>
          <a:xfrm>
            <a:off x="131488" y="3365782"/>
            <a:ext cx="4366938" cy="61579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i="1" kern="1200" cap="all" baseline="0">
                <a:solidFill>
                  <a:schemeClr val="accent1"/>
                </a:solidFill>
                <a:latin typeface="+mj-lt"/>
                <a:ea typeface="+mj-ea"/>
                <a:cs typeface="+mj-cs"/>
              </a:defRPr>
            </a:lvl1pPr>
          </a:lstStyle>
          <a:p>
            <a:r>
              <a:rPr lang="en-US" sz="2200" dirty="0">
                <a:latin typeface="Times New Roman" panose="02020603050405020304" charset="0"/>
                <a:cs typeface="Times New Roman" panose="02020603050405020304" charset="0"/>
              </a:rPr>
              <a:t>GIÁO VIÊN HƯỚNG DẪN:</a:t>
            </a:r>
            <a:br>
              <a:rPr lang="en-US" sz="2200" dirty="0">
                <a:latin typeface="Times New Roman" panose="02020603050405020304" charset="0"/>
                <a:cs typeface="Times New Roman" panose="02020603050405020304" charset="0"/>
              </a:rPr>
            </a:br>
            <a:endParaRPr lang="en-US" sz="2200" dirty="0">
              <a:solidFill>
                <a:schemeClr val="tx2"/>
              </a:solidFill>
            </a:endParaRPr>
          </a:p>
        </p:txBody>
      </p:sp>
      <p:pic>
        <p:nvPicPr>
          <p:cNvPr id="35" name="Picture 34" descr="A person in a white dress&#10;&#10;Description automatically generated">
            <a:extLst>
              <a:ext uri="{FF2B5EF4-FFF2-40B4-BE49-F238E27FC236}">
                <a16:creationId xmlns:a16="http://schemas.microsoft.com/office/drawing/2014/main" id="{2B973455-18BB-A759-55CA-8435D3822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825" y="3415817"/>
            <a:ext cx="5720630" cy="2860315"/>
          </a:xfrm>
          <a:prstGeom prst="rect">
            <a:avLst/>
          </a:prstGeom>
          <a:ln>
            <a:noFill/>
          </a:ln>
          <a:effectLst>
            <a:softEdge rad="112500"/>
          </a:effectLst>
        </p:spPr>
      </p:pic>
    </p:spTree>
    <p:extLst>
      <p:ext uri="{BB962C8B-B14F-4D97-AF65-F5344CB8AC3E}">
        <p14:creationId xmlns:p14="http://schemas.microsoft.com/office/powerpoint/2010/main" val="3078994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EAFD10D-6F07-C585-9802-9ED25DC2C6A2}"/>
              </a:ext>
            </a:extLst>
          </p:cNvPr>
          <p:cNvSpPr txBox="1"/>
          <p:nvPr/>
        </p:nvSpPr>
        <p:spPr>
          <a:xfrm>
            <a:off x="533400" y="1982187"/>
            <a:ext cx="11125200" cy="4245842"/>
          </a:xfrm>
          <a:prstGeom prst="rect">
            <a:avLst/>
          </a:prstGeom>
          <a:noFill/>
        </p:spPr>
        <p:txBody>
          <a:bodyPr wrap="square">
            <a:spAutoFit/>
          </a:bodyPr>
          <a:lstStyle/>
          <a:p>
            <a:pPr algn="just">
              <a:lnSpc>
                <a:spcPct val="107000"/>
              </a:lnSpc>
              <a:spcAft>
                <a:spcPts val="800"/>
              </a:spcAft>
            </a:pPr>
            <a:r>
              <a:rPr lang="vi-VN"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Thư viện sử dụng (jQuery):</a:t>
            </a:r>
            <a:endParaRPr lang="vi-VN" sz="24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jQuery là một thư viện JavaScript phổ biến được sử dụng rộng rãi trong việc phát triển các trang web và ứng dụng web. Nó cung cấp một bộ các chức năng và phương pháp tiện ích giúp làm cho việc thao tác với HTML, xử lý sự kiện và tương tác với CSS trở nên dễ dàng và linh hoạt hơn.</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jQuery cung cấp cú pháp đơn giản và dễ hiểu để truy cập, thay đổi và xử lý các yếu tố HTML trên trang web. Thay vì phải viết các đoạn mã JavaScript dài dòng và phức tạp, jQuery cho phép bạn thực hiện các thao tác như chọn, thêm, xoá, và thay đổi nội dung của các phần tử HTML một cách dễ dàng hơn.</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Cung cấp các phương thức tiện ích để xử lý sự kiện như click chuột, submit form, hover, và nhiều sự kiện khác.</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jQuery đi kèm với một số hiệu ứng và hoạt ảnh sẵn có để tạo ra các hiệu ứng đẹp mắt trên trang web. Bằng cách sử dụng các phương thức như .fadeIn(), .fadeOut(), .slideUp(), và .slideDown().</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jQuery được thiết kế để hoạt động trên nhiều trình duyệt web phổ biến, giúp giảm thiểu sự khác biệt giữa các trình duyệt và đảm bảo rằng các trang web được xây dựng với jQuery hoạt động tốt trên mọi nền tảng.</a:t>
            </a:r>
            <a:endParaRPr lang="vi-VN" sz="1800" dirty="0">
              <a:effectLst/>
              <a:latin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C69A24EA-D801-F4B8-AC0E-96F69FA627BF}"/>
              </a:ext>
            </a:extLst>
          </p:cNvPr>
          <p:cNvSpPr txBox="1"/>
          <p:nvPr/>
        </p:nvSpPr>
        <p:spPr>
          <a:xfrm>
            <a:off x="718310" y="141514"/>
            <a:ext cx="10940290" cy="1066799"/>
          </a:xfrm>
          <a:prstGeom prst="rect">
            <a:avLst/>
          </a:prstGeom>
        </p:spPr>
        <p:txBody>
          <a:bodyPr vert="horz" lIns="91440" tIns="45720" rIns="91440" bIns="45720" rtlCol="0" anchor="ctr">
            <a:normAutofit/>
          </a:bodyPr>
          <a:lstStyle/>
          <a:p>
            <a:pPr>
              <a:lnSpc>
                <a:spcPct val="90000"/>
              </a:lnSpc>
              <a:spcBef>
                <a:spcPct val="0"/>
              </a:spcBef>
              <a:spcAft>
                <a:spcPts val="800"/>
              </a:spcAft>
            </a:pPr>
            <a:r>
              <a:rPr lang="vi-VN" sz="2800" b="1" i="1" cap="all" dirty="0">
                <a:solidFill>
                  <a:schemeClr val="tx2"/>
                </a:solidFill>
                <a:effectLst/>
                <a:latin typeface="Times New Roman" panose="02020603050405020304" pitchFamily="18" charset="0"/>
                <a:ea typeface="+mj-ea"/>
                <a:cs typeface="Times New Roman" panose="02020603050405020304" pitchFamily="18" charset="0"/>
              </a:rPr>
              <a:t>1.2 Cơ sở lý thuyết và các thông tin kỹ thuật</a:t>
            </a:r>
            <a:endParaRPr lang="en-US" sz="2800" b="1" i="1" cap="all" dirty="0">
              <a:solidFill>
                <a:schemeClr val="tx2"/>
              </a:solidFill>
              <a:effectLst/>
              <a:latin typeface="Times New Roman" panose="02020603050405020304" pitchFamily="18" charset="0"/>
              <a:ea typeface="+mj-ea"/>
              <a:cs typeface="Times New Roman" panose="02020603050405020304" pitchFamily="18" charset="0"/>
            </a:endParaRPr>
          </a:p>
        </p:txBody>
      </p:sp>
      <p:sp>
        <p:nvSpPr>
          <p:cNvPr id="5" name="TextBox 4">
            <a:extLst>
              <a:ext uri="{FF2B5EF4-FFF2-40B4-BE49-F238E27FC236}">
                <a16:creationId xmlns:a16="http://schemas.microsoft.com/office/drawing/2014/main" id="{034953B8-7067-181E-B242-B1489F422C79}"/>
              </a:ext>
            </a:extLst>
          </p:cNvPr>
          <p:cNvSpPr txBox="1"/>
          <p:nvPr/>
        </p:nvSpPr>
        <p:spPr>
          <a:xfrm>
            <a:off x="718310" y="1055352"/>
            <a:ext cx="9707336" cy="460895"/>
          </a:xfrm>
          <a:prstGeom prst="rect">
            <a:avLst/>
          </a:prstGeom>
          <a:noFill/>
        </p:spPr>
        <p:txBody>
          <a:bodyPr wrap="square">
            <a:spAutoFit/>
          </a:bodyPr>
          <a:lstStyle/>
          <a:p>
            <a:pPr indent="0" algn="just">
              <a:lnSpc>
                <a:spcPct val="107000"/>
              </a:lnSpc>
              <a:spcAft>
                <a:spcPts val="800"/>
              </a:spcAft>
              <a:buNone/>
            </a:pPr>
            <a:r>
              <a:rPr lang="vi-VN"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thuyết</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website</a:t>
            </a:r>
            <a:endParaRPr lang="en-US" sz="2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757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89C274B-D48B-4B1C-39D5-F83EE4131774}"/>
              </a:ext>
            </a:extLst>
          </p:cNvPr>
          <p:cNvSpPr txBox="1">
            <a:spLocks/>
          </p:cNvSpPr>
          <p:nvPr/>
        </p:nvSpPr>
        <p:spPr>
          <a:xfrm>
            <a:off x="0" y="403362"/>
            <a:ext cx="7685314" cy="1142999"/>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400" i="1" kern="1200" cap="all" baseline="0">
                <a:solidFill>
                  <a:schemeClr val="accent6"/>
                </a:solidFill>
                <a:latin typeface="+mj-lt"/>
                <a:ea typeface="+mj-ea"/>
                <a:cs typeface="+mj-cs"/>
              </a:defRPr>
            </a:lvl1pPr>
          </a:lstStyle>
          <a:p>
            <a:r>
              <a:rPr lang="vi-VN" sz="4800" dirty="0">
                <a:solidFill>
                  <a:schemeClr val="bg2"/>
                </a:solidFill>
                <a:latin typeface="Times New Roman" panose="02020603050405020304" pitchFamily="18" charset="0"/>
                <a:cs typeface="Times New Roman" panose="02020603050405020304" pitchFamily="18" charset="0"/>
              </a:rPr>
              <a:t>Chương 2. phân tích</a:t>
            </a:r>
            <a:endParaRPr lang="en-US" sz="4800" dirty="0">
              <a:solidFill>
                <a:schemeClr val="bg2"/>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3FBA2BF-E0B5-922B-90FF-FE71D39C543E}"/>
              </a:ext>
            </a:extLst>
          </p:cNvPr>
          <p:cNvSpPr txBox="1"/>
          <p:nvPr/>
        </p:nvSpPr>
        <p:spPr>
          <a:xfrm>
            <a:off x="2046515" y="1797914"/>
            <a:ext cx="5856514" cy="3903954"/>
          </a:xfrm>
          <a:prstGeom prst="rect">
            <a:avLst/>
          </a:prstGeom>
          <a:noFill/>
        </p:spPr>
        <p:txBody>
          <a:bodyPr wrap="square">
            <a:spAutoFit/>
          </a:bodyPr>
          <a:lstStyle/>
          <a:p>
            <a:pPr algn="just">
              <a:lnSpc>
                <a:spcPct val="107000"/>
              </a:lnSpc>
              <a:spcAft>
                <a:spcPts val="800"/>
              </a:spcAft>
            </a:pPr>
            <a:r>
              <a:rPr lang="vi-VN" sz="2800" dirty="0">
                <a:solidFill>
                  <a:schemeClr val="bg2"/>
                </a:solidFill>
                <a:effectLst/>
                <a:latin typeface="Times New Roman" panose="02020603050405020304" pitchFamily="18" charset="0"/>
                <a:cs typeface="Times New Roman" panose="02020603050405020304" pitchFamily="18" charset="0"/>
              </a:rPr>
              <a:t>2.1 Layout</a:t>
            </a:r>
          </a:p>
          <a:p>
            <a:pPr lvl="2"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2.1.1 Trang chủ</a:t>
            </a:r>
          </a:p>
          <a:p>
            <a:pPr lvl="2" algn="just">
              <a:lnSpc>
                <a:spcPct val="107000"/>
              </a:lnSpc>
              <a:spcAft>
                <a:spcPts val="800"/>
              </a:spcAft>
            </a:pPr>
            <a:r>
              <a:rPr lang="vi-VN" sz="2800" dirty="0">
                <a:solidFill>
                  <a:schemeClr val="bg2"/>
                </a:solidFill>
                <a:effectLst/>
                <a:latin typeface="Times New Roman" panose="02020603050405020304" pitchFamily="18" charset="0"/>
                <a:cs typeface="Times New Roman" panose="02020603050405020304" pitchFamily="18" charset="0"/>
              </a:rPr>
              <a:t>2.1.2 Trang sản phẩm</a:t>
            </a:r>
          </a:p>
          <a:p>
            <a:pPr lvl="2"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2.1.3 Trang đăng nhâp</a:t>
            </a:r>
          </a:p>
          <a:p>
            <a:pPr lvl="2" algn="just">
              <a:lnSpc>
                <a:spcPct val="107000"/>
              </a:lnSpc>
              <a:spcAft>
                <a:spcPts val="800"/>
              </a:spcAft>
            </a:pPr>
            <a:r>
              <a:rPr lang="vi-VN" sz="2800" dirty="0">
                <a:solidFill>
                  <a:schemeClr val="bg2"/>
                </a:solidFill>
                <a:effectLst/>
                <a:latin typeface="Times New Roman" panose="02020603050405020304" pitchFamily="18" charset="0"/>
                <a:cs typeface="Times New Roman" panose="02020603050405020304" pitchFamily="18" charset="0"/>
              </a:rPr>
              <a:t>2.1.4</a:t>
            </a:r>
            <a:r>
              <a:rPr lang="vi-VN" sz="2800" dirty="0">
                <a:solidFill>
                  <a:schemeClr val="bg2"/>
                </a:solidFill>
                <a:latin typeface="Times New Roman" panose="02020603050405020304" pitchFamily="18" charset="0"/>
                <a:cs typeface="Times New Roman" panose="02020603050405020304" pitchFamily="18" charset="0"/>
              </a:rPr>
              <a:t> Trang đăng ký</a:t>
            </a:r>
          </a:p>
          <a:p>
            <a:pPr lvl="2" algn="just">
              <a:lnSpc>
                <a:spcPct val="107000"/>
              </a:lnSpc>
              <a:spcAft>
                <a:spcPts val="800"/>
              </a:spcAft>
            </a:pPr>
            <a:r>
              <a:rPr lang="vi-VN" sz="2800" dirty="0">
                <a:solidFill>
                  <a:schemeClr val="bg2"/>
                </a:solidFill>
                <a:effectLst/>
                <a:latin typeface="Times New Roman" panose="02020603050405020304" pitchFamily="18" charset="0"/>
                <a:cs typeface="Times New Roman" panose="02020603050405020304" pitchFamily="18" charset="0"/>
              </a:rPr>
              <a:t>2.1.5 Trang đặt hàng</a:t>
            </a:r>
          </a:p>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2.2 Sitemap</a:t>
            </a:r>
          </a:p>
        </p:txBody>
      </p:sp>
      <p:sp>
        <p:nvSpPr>
          <p:cNvPr id="15" name="Title 2">
            <a:extLst>
              <a:ext uri="{FF2B5EF4-FFF2-40B4-BE49-F238E27FC236}">
                <a16:creationId xmlns:a16="http://schemas.microsoft.com/office/drawing/2014/main" id="{19E19F70-0939-56C1-5A38-EB961D222133}"/>
              </a:ext>
            </a:extLst>
          </p:cNvPr>
          <p:cNvSpPr txBox="1">
            <a:spLocks/>
          </p:cNvSpPr>
          <p:nvPr/>
        </p:nvSpPr>
        <p:spPr>
          <a:xfrm>
            <a:off x="7053942" y="425724"/>
            <a:ext cx="3537857" cy="1142999"/>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400" i="1" kern="1200" cap="all" baseline="0">
                <a:solidFill>
                  <a:schemeClr val="accent6"/>
                </a:solidFill>
                <a:latin typeface="+mj-lt"/>
                <a:ea typeface="+mj-ea"/>
                <a:cs typeface="+mj-cs"/>
              </a:defRPr>
            </a:lvl1pPr>
          </a:lstStyle>
          <a:p>
            <a:r>
              <a:rPr lang="vi-VN" sz="4800" dirty="0">
                <a:solidFill>
                  <a:schemeClr val="tx1"/>
                </a:solidFill>
                <a:latin typeface="Times New Roman" panose="02020603050405020304" pitchFamily="18" charset="0"/>
                <a:cs typeface="Times New Roman" panose="02020603050405020304" pitchFamily="18" charset="0"/>
              </a:rPr>
              <a:t>ứng dụng </a:t>
            </a:r>
            <a:endParaRPr lang="en-US" sz="4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519539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208E6273-C25B-686C-B793-6161D8DFC680}"/>
              </a:ext>
            </a:extLst>
          </p:cNvPr>
          <p:cNvSpPr txBox="1"/>
          <p:nvPr/>
        </p:nvSpPr>
        <p:spPr>
          <a:xfrm>
            <a:off x="416282" y="128442"/>
            <a:ext cx="6286501" cy="1668143"/>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3400" b="1" i="1" cap="all" dirty="0">
                <a:solidFill>
                  <a:schemeClr val="tx2"/>
                </a:solidFill>
                <a:latin typeface="Times New Roman" panose="02020603050405020304" pitchFamily="18" charset="0"/>
                <a:ea typeface="+mj-ea"/>
                <a:cs typeface="Times New Roman" panose="02020603050405020304" pitchFamily="18" charset="0"/>
              </a:rPr>
              <a:t>2</a:t>
            </a:r>
            <a:r>
              <a:rPr lang="en-US" sz="3400" b="1" i="1" cap="all" dirty="0">
                <a:solidFill>
                  <a:schemeClr val="tx2"/>
                </a:solidFill>
                <a:effectLst/>
                <a:latin typeface="Times New Roman" panose="02020603050405020304" pitchFamily="18" charset="0"/>
                <a:ea typeface="+mj-ea"/>
                <a:cs typeface="Times New Roman" panose="02020603050405020304" pitchFamily="18" charset="0"/>
              </a:rPr>
              <a:t>.1 Layout</a:t>
            </a:r>
          </a:p>
          <a:p>
            <a:pPr>
              <a:lnSpc>
                <a:spcPct val="90000"/>
              </a:lnSpc>
              <a:spcBef>
                <a:spcPct val="0"/>
              </a:spcBef>
              <a:spcAft>
                <a:spcPts val="800"/>
              </a:spcAft>
            </a:pPr>
            <a:r>
              <a:rPr lang="en-US" sz="3400" b="1" i="1" cap="all" dirty="0">
                <a:solidFill>
                  <a:schemeClr val="tx2"/>
                </a:solidFill>
                <a:latin typeface="Times New Roman" panose="02020603050405020304" pitchFamily="18" charset="0"/>
                <a:ea typeface="+mj-ea"/>
                <a:cs typeface="Times New Roman" panose="02020603050405020304" pitchFamily="18" charset="0"/>
              </a:rPr>
              <a:t>	</a:t>
            </a:r>
            <a:r>
              <a:rPr lang="en-US" sz="2800" b="1" i="1" cap="all" dirty="0">
                <a:solidFill>
                  <a:schemeClr val="tx2"/>
                </a:solidFill>
                <a:latin typeface="Times New Roman" panose="02020603050405020304" pitchFamily="18" charset="0"/>
                <a:ea typeface="+mj-ea"/>
                <a:cs typeface="Times New Roman" panose="02020603050405020304" pitchFamily="18" charset="0"/>
              </a:rPr>
              <a:t>2.1.1 Trang </a:t>
            </a:r>
            <a:r>
              <a:rPr lang="en-US" sz="2800" b="1" i="1" cap="all" dirty="0" err="1">
                <a:solidFill>
                  <a:schemeClr val="tx2"/>
                </a:solidFill>
                <a:latin typeface="Times New Roman" panose="02020603050405020304" pitchFamily="18" charset="0"/>
                <a:ea typeface="+mj-ea"/>
                <a:cs typeface="Times New Roman" panose="02020603050405020304" pitchFamily="18" charset="0"/>
              </a:rPr>
              <a:t>chủ</a:t>
            </a:r>
            <a:endParaRPr lang="en-US" sz="2800"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6" name="Picture 5">
            <a:extLst>
              <a:ext uri="{FF2B5EF4-FFF2-40B4-BE49-F238E27FC236}">
                <a16:creationId xmlns:a16="http://schemas.microsoft.com/office/drawing/2014/main" id="{DAC32F33-BA96-06E9-B33F-54D717A81A8C}"/>
              </a:ext>
            </a:extLst>
          </p:cNvPr>
          <p:cNvPicPr>
            <a:picLocks noChangeAspect="1"/>
          </p:cNvPicPr>
          <p:nvPr/>
        </p:nvPicPr>
        <p:blipFill>
          <a:blip r:embed="rId3"/>
          <a:stretch>
            <a:fillRect/>
          </a:stretch>
        </p:blipFill>
        <p:spPr>
          <a:xfrm>
            <a:off x="6534520" y="2311690"/>
            <a:ext cx="5270053" cy="2964404"/>
          </a:xfrm>
          <a:prstGeom prst="rect">
            <a:avLst/>
          </a:prstGeom>
          <a:noFill/>
        </p:spPr>
      </p:pic>
      <p:cxnSp>
        <p:nvCxnSpPr>
          <p:cNvPr id="56" name="Straight Connector 55">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AED26D-FABD-A3D4-8CA1-AA0F80411D49}"/>
              </a:ext>
            </a:extLst>
          </p:cNvPr>
          <p:cNvSpPr txBox="1"/>
          <p:nvPr/>
        </p:nvSpPr>
        <p:spPr>
          <a:xfrm>
            <a:off x="387427" y="1734819"/>
            <a:ext cx="6015128" cy="4317638"/>
          </a:xfrm>
          <a:prstGeom prst="rect">
            <a:avLst/>
          </a:prstGeom>
        </p:spPr>
        <p:txBody>
          <a:bodyPr vert="horz" lIns="91440" tIns="45720" rIns="91440" bIns="45720" rtlCol="0">
            <a:normAutofit fontScale="92500" lnSpcReduction="10000"/>
          </a:bodyPr>
          <a:lstStyle/>
          <a:p>
            <a:pPr indent="-228600">
              <a:lnSpc>
                <a:spcPct val="90000"/>
              </a:lnSpc>
              <a:spcAft>
                <a:spcPts val="800"/>
              </a:spcAft>
              <a:buSzPct val="80000"/>
              <a:buFont typeface="Arial" panose="020B0604020202020204" pitchFamily="34" charset="0"/>
              <a:buChar char="•"/>
            </a:pPr>
            <a:endParaRPr lang="en-US" sz="1400" dirty="0">
              <a:solidFill>
                <a:schemeClr val="tx2"/>
              </a:solidFill>
              <a:effectLst/>
            </a:endParaRPr>
          </a:p>
          <a:p>
            <a:pPr marL="342900" lvl="0" indent="-228600">
              <a:lnSpc>
                <a:spcPct val="90000"/>
              </a:lnSpc>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Trang </a:t>
            </a:r>
            <a:r>
              <a:rPr lang="en-US" dirty="0" err="1">
                <a:solidFill>
                  <a:schemeClr val="tx2"/>
                </a:solidFill>
                <a:effectLst/>
                <a:latin typeface="Times New Roman" panose="02020603050405020304" pitchFamily="18" charset="0"/>
                <a:cs typeface="Times New Roman" panose="02020603050405020304" pitchFamily="18" charset="0"/>
              </a:rPr>
              <a:t>chủ</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là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điểm</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đầu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tiên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mà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người</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dùng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thấy</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khi</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truy</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cập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vào</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web,cung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cấp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về</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nội</a:t>
            </a:r>
            <a:r>
              <a:rPr lang="en-US" dirty="0">
                <a:solidFill>
                  <a:schemeClr val="tx2"/>
                </a:solidFill>
                <a:effectLst/>
                <a:latin typeface="Times New Roman" panose="02020603050405020304" pitchFamily="18" charset="0"/>
                <a:cs typeface="Times New Roman" panose="02020603050405020304" pitchFamily="18" charset="0"/>
              </a:rPr>
              <a:t> dung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chức</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năng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chính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của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web.Trang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chủ</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là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nơi</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lý</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tưởng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để</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giới</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thiệu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xây</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dựng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thương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hiệu.Trình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bày</a:t>
            </a:r>
            <a:r>
              <a:rPr lang="en-US" dirty="0">
                <a:solidFill>
                  <a:schemeClr val="tx2"/>
                </a:solidFill>
                <a:effectLst/>
                <a:latin typeface="Times New Roman" panose="02020603050405020304" pitchFamily="18" charset="0"/>
                <a:cs typeface="Times New Roman" panose="02020603050405020304" pitchFamily="18" charset="0"/>
              </a:rPr>
              <a:t> logo, slogan, </a:t>
            </a:r>
            <a:r>
              <a:rPr lang="en-US" dirty="0" err="1">
                <a:solidFill>
                  <a:schemeClr val="tx2"/>
                </a:solidFill>
                <a:effectLst/>
                <a:latin typeface="Times New Roman" panose="02020603050405020304" pitchFamily="18" charset="0"/>
                <a:cs typeface="Times New Roman" panose="02020603050405020304" pitchFamily="18" charset="0"/>
              </a:rPr>
              <a:t>màu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sắc</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hình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ảnh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thương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hiệu</a:t>
            </a:r>
            <a:r>
              <a:rPr lang="en-US" dirty="0">
                <a:solidFill>
                  <a:schemeClr val="tx2"/>
                </a:solidFill>
                <a:effectLst/>
                <a:latin typeface="Times New Roman" panose="02020603050405020304" pitchFamily="18" charset="0"/>
                <a:cs typeface="Times New Roman" panose="02020603050405020304" pitchFamily="18" charset="0"/>
              </a:rPr>
              <a:t>.</a:t>
            </a:r>
          </a:p>
          <a:p>
            <a:pPr marL="342900" lvl="0" indent="-228600">
              <a:lnSpc>
                <a:spcPct val="90000"/>
              </a:lnSpc>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 Menu : Menu </a:t>
            </a:r>
            <a:r>
              <a:rPr lang="en-US" dirty="0" err="1">
                <a:solidFill>
                  <a:schemeClr val="tx2"/>
                </a:solidFill>
                <a:effectLst/>
                <a:latin typeface="Times New Roman" panose="02020603050405020304" pitchFamily="18" charset="0"/>
                <a:cs typeface="Times New Roman" panose="02020603050405020304" pitchFamily="18" charset="0"/>
              </a:rPr>
              <a:t>là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nơi</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để</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tổ</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chức</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các</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liên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kết</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con </a:t>
            </a:r>
            <a:r>
              <a:rPr lang="en-US" dirty="0" err="1">
                <a:solidFill>
                  <a:schemeClr val="tx2"/>
                </a:solidFill>
                <a:effectLst/>
                <a:latin typeface="Times New Roman" panose="02020603050405020304" pitchFamily="18" charset="0"/>
                <a:cs typeface="Times New Roman" panose="02020603050405020304" pitchFamily="18" charset="0"/>
              </a:rPr>
              <a:t>của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web.</a:t>
            </a:r>
          </a:p>
          <a:p>
            <a:pPr marL="342900" lvl="0" indent="-228600">
              <a:lnSpc>
                <a:spcPct val="90000"/>
              </a:lnSpc>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Menu: </a:t>
            </a:r>
            <a:r>
              <a:rPr lang="en-US" dirty="0" err="1">
                <a:solidFill>
                  <a:schemeClr val="tx2"/>
                </a:solidFill>
                <a:effectLst/>
                <a:latin typeface="Times New Roman" panose="02020603050405020304" pitchFamily="18" charset="0"/>
                <a:cs typeface="Times New Roman" panose="02020603050405020304" pitchFamily="18" charset="0"/>
              </a:rPr>
              <a:t>Điều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hướng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tổ</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chức</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nội</a:t>
            </a:r>
            <a:r>
              <a:rPr lang="en-US" dirty="0">
                <a:solidFill>
                  <a:schemeClr val="tx2"/>
                </a:solidFill>
                <a:effectLst/>
                <a:latin typeface="Times New Roman" panose="02020603050405020304" pitchFamily="18" charset="0"/>
                <a:cs typeface="Times New Roman" panose="02020603050405020304" pitchFamily="18" charset="0"/>
              </a:rPr>
              <a:t> dung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web.</a:t>
            </a:r>
          </a:p>
          <a:p>
            <a:pPr marL="342900" lvl="0" indent="-228600">
              <a:lnSpc>
                <a:spcPct val="90000"/>
              </a:lnSpc>
              <a:spcAft>
                <a:spcPts val="800"/>
              </a:spcAft>
              <a:buSzPct val="80000"/>
              <a:buFont typeface="Arial" panose="020B0604020202020204" pitchFamily="34" charset="0"/>
              <a:buChar char="•"/>
            </a:pPr>
            <a:r>
              <a:rPr lang="en-US" dirty="0" err="1">
                <a:solidFill>
                  <a:schemeClr val="tx2"/>
                </a:solidFill>
                <a:effectLst/>
                <a:latin typeface="Times New Roman" panose="02020603050405020304" pitchFamily="18" charset="0"/>
                <a:cs typeface="Times New Roman" panose="02020603050405020304" pitchFamily="18" charset="0"/>
              </a:rPr>
              <a:t>Hình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ảnh</a:t>
            </a:r>
            <a:r>
              <a:rPr lang="en-US" dirty="0">
                <a:solidFill>
                  <a:schemeClr val="tx2"/>
                </a:solidFill>
                <a:effectLst/>
                <a:latin typeface="Times New Roman" panose="02020603050405020304" pitchFamily="18" charset="0"/>
                <a:cs typeface="Times New Roman" panose="02020603050405020304" pitchFamily="18" charset="0"/>
              </a:rPr>
              <a:t>: Thu </a:t>
            </a:r>
            <a:r>
              <a:rPr lang="en-US" dirty="0" err="1">
                <a:solidFill>
                  <a:schemeClr val="tx2"/>
                </a:solidFill>
                <a:effectLst/>
                <a:latin typeface="Times New Roman" panose="02020603050405020304" pitchFamily="18" charset="0"/>
                <a:cs typeface="Times New Roman" panose="02020603050405020304" pitchFamily="18" charset="0"/>
              </a:rPr>
              <a:t>hút</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sự</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chú</a:t>
            </a:r>
            <a:r>
              <a:rPr lang="en-US" dirty="0">
                <a:solidFill>
                  <a:schemeClr val="tx2"/>
                </a:solidFill>
                <a:effectLst/>
                <a:latin typeface="Times New Roman" panose="02020603050405020304" pitchFamily="18" charset="0"/>
                <a:cs typeface="Times New Roman" panose="02020603050405020304" pitchFamily="18" charset="0"/>
              </a:rPr>
              <a:t> ý, </a:t>
            </a:r>
            <a:r>
              <a:rPr lang="en-US" dirty="0" err="1">
                <a:solidFill>
                  <a:schemeClr val="tx2"/>
                </a:solidFill>
                <a:effectLst/>
                <a:latin typeface="Times New Roman" panose="02020603050405020304" pitchFamily="18" charset="0"/>
                <a:cs typeface="Times New Roman" panose="02020603050405020304" pitchFamily="18" charset="0"/>
              </a:rPr>
              <a:t>truyền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đạt</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điệp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tăng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tính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tương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tác</a:t>
            </a:r>
            <a:r>
              <a:rPr lang="en-US" dirty="0">
                <a:solidFill>
                  <a:schemeClr val="tx2"/>
                </a:solidFill>
                <a:effectLst/>
                <a:latin typeface="Times New Roman" panose="02020603050405020304" pitchFamily="18" charset="0"/>
                <a:cs typeface="Times New Roman" panose="02020603050405020304" pitchFamily="18" charset="0"/>
              </a:rPr>
              <a:t>.</a:t>
            </a:r>
          </a:p>
          <a:p>
            <a:pPr marL="342900" lvl="0" indent="-228600">
              <a:lnSpc>
                <a:spcPct val="90000"/>
              </a:lnSpc>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Footer: Cung </a:t>
            </a:r>
            <a:r>
              <a:rPr lang="en-US" dirty="0" err="1">
                <a:solidFill>
                  <a:schemeClr val="tx2"/>
                </a:solidFill>
                <a:effectLst/>
                <a:latin typeface="Times New Roman" panose="02020603050405020304" pitchFamily="18" charset="0"/>
                <a:cs typeface="Times New Roman" panose="02020603050405020304" pitchFamily="18" charset="0"/>
              </a:rPr>
              <a:t>cấp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tin </a:t>
            </a:r>
            <a:r>
              <a:rPr lang="en-US" dirty="0" err="1">
                <a:solidFill>
                  <a:schemeClr val="tx2"/>
                </a:solidFill>
                <a:effectLst/>
                <a:latin typeface="Times New Roman" panose="02020603050405020304" pitchFamily="18" charset="0"/>
                <a:cs typeface="Times New Roman" panose="02020603050405020304" pitchFamily="18" charset="0"/>
              </a:rPr>
              <a:t>liên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hệ</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liên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kết</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hữu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ích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tin </a:t>
            </a:r>
            <a:r>
              <a:rPr lang="en-US" dirty="0" err="1">
                <a:solidFill>
                  <a:schemeClr val="tx2"/>
                </a:solidFill>
                <a:effectLst/>
                <a:latin typeface="Times New Roman" panose="02020603050405020304" pitchFamily="18" charset="0"/>
                <a:cs typeface="Times New Roman" panose="02020603050405020304" pitchFamily="18" charset="0"/>
              </a:rPr>
              <a:t>pháp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lý</a:t>
            </a:r>
            <a:r>
              <a:rPr lang="en-US" dirty="0">
                <a:solidFill>
                  <a:schemeClr val="tx2"/>
                </a:solidFill>
                <a:effectLst/>
                <a:latin typeface="Times New Roman" panose="02020603050405020304" pitchFamily="18" charset="0"/>
                <a:cs typeface="Times New Roman" panose="02020603050405020304" pitchFamily="18" charset="0"/>
              </a:rPr>
              <a:t>.</a:t>
            </a:r>
          </a:p>
          <a:p>
            <a:pPr marL="342900" lvl="0" indent="-228600">
              <a:lnSpc>
                <a:spcPct val="90000"/>
              </a:lnSpc>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Header </a:t>
            </a:r>
            <a:r>
              <a:rPr lang="en-US" dirty="0" err="1">
                <a:solidFill>
                  <a:schemeClr val="tx2"/>
                </a:solidFill>
                <a:effectLst/>
                <a:latin typeface="Times New Roman" panose="02020603050405020304" pitchFamily="18" charset="0"/>
                <a:cs typeface="Times New Roman" panose="02020603050405020304" pitchFamily="18" charset="0"/>
              </a:rPr>
              <a:t>chứa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các</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phần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tử</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như</a:t>
            </a:r>
            <a:r>
              <a:rPr lang="en-US" dirty="0">
                <a:solidFill>
                  <a:schemeClr val="tx2"/>
                </a:solidFill>
                <a:effectLst/>
                <a:latin typeface="Times New Roman" panose="02020603050405020304" pitchFamily="18" charset="0"/>
                <a:cs typeface="Times New Roman" panose="02020603050405020304" pitchFamily="18" charset="0"/>
              </a:rPr>
              <a:t> logo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menu </a:t>
            </a:r>
            <a:r>
              <a:rPr lang="en-US" dirty="0" err="1">
                <a:solidFill>
                  <a:schemeClr val="tx2"/>
                </a:solidFill>
                <a:effectLst/>
                <a:latin typeface="Times New Roman" panose="02020603050405020304" pitchFamily="18" charset="0"/>
                <a:cs typeface="Times New Roman" panose="02020603050405020304" pitchFamily="18" charset="0"/>
              </a:rPr>
              <a:t>điều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hướng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giúp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xác</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định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định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danh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điều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hướng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trên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web. Nav </a:t>
            </a:r>
            <a:r>
              <a:rPr lang="en-US" dirty="0" err="1">
                <a:solidFill>
                  <a:schemeClr val="tx2"/>
                </a:solidFill>
                <a:effectLst/>
                <a:latin typeface="Times New Roman" panose="02020603050405020304" pitchFamily="18" charset="0"/>
                <a:cs typeface="Times New Roman" panose="02020603050405020304" pitchFamily="18" charset="0"/>
              </a:rPr>
              <a:t>là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phần</a:t>
            </a:r>
            <a:r>
              <a:rPr lang="en-US" dirty="0">
                <a:solidFill>
                  <a:schemeClr val="tx2"/>
                </a:solidFill>
                <a:effectLst/>
                <a:latin typeface="Times New Roman" panose="02020603050405020304" pitchFamily="18" charset="0"/>
                <a:cs typeface="Times New Roman" panose="02020603050405020304" pitchFamily="18" charset="0"/>
              </a:rPr>
              <a:t> menu </a:t>
            </a:r>
            <a:r>
              <a:rPr lang="en-US" dirty="0" err="1">
                <a:solidFill>
                  <a:schemeClr val="tx2"/>
                </a:solidFill>
                <a:effectLst/>
                <a:latin typeface="Times New Roman" panose="02020603050405020304" pitchFamily="18" charset="0"/>
                <a:cs typeface="Times New Roman" panose="02020603050405020304" pitchFamily="18" charset="0"/>
              </a:rPr>
              <a:t>điều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hướng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bên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trong</a:t>
            </a:r>
            <a:r>
              <a:rPr lang="en-US" dirty="0">
                <a:solidFill>
                  <a:schemeClr val="tx2"/>
                </a:solidFill>
                <a:effectLst/>
                <a:latin typeface="Times New Roman" panose="02020603050405020304" pitchFamily="18" charset="0"/>
                <a:cs typeface="Times New Roman" panose="02020603050405020304" pitchFamily="18" charset="0"/>
              </a:rPr>
              <a:t> header.</a:t>
            </a:r>
          </a:p>
        </p:txBody>
      </p:sp>
    </p:spTree>
    <p:extLst>
      <p:ext uri="{BB962C8B-B14F-4D97-AF65-F5344CB8AC3E}">
        <p14:creationId xmlns:p14="http://schemas.microsoft.com/office/powerpoint/2010/main" val="384290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5C569A89-4BBD-4E62-9A37-D553FBF9F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895" y="-11953"/>
            <a:ext cx="8600105"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985167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985167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985167" y="0"/>
                </a:moveTo>
                <a:lnTo>
                  <a:pt x="6430885" y="11953"/>
                </a:lnTo>
                <a:lnTo>
                  <a:pt x="6430885" y="6869951"/>
                </a:lnTo>
                <a:lnTo>
                  <a:pt x="0" y="6869951"/>
                </a:lnTo>
                <a:lnTo>
                  <a:pt x="985167"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08E6273-C25B-686C-B793-6161D8DFC680}"/>
              </a:ext>
            </a:extLst>
          </p:cNvPr>
          <p:cNvSpPr txBox="1"/>
          <p:nvPr/>
        </p:nvSpPr>
        <p:spPr>
          <a:xfrm>
            <a:off x="5155934" y="542926"/>
            <a:ext cx="6491734" cy="1671638"/>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3400" b="1" i="1" cap="all" dirty="0">
                <a:solidFill>
                  <a:schemeClr val="tx2"/>
                </a:solidFill>
                <a:latin typeface="Times New Roman" panose="02020603050405020304" pitchFamily="18" charset="0"/>
                <a:ea typeface="+mj-ea"/>
                <a:cs typeface="Times New Roman" panose="02020603050405020304" pitchFamily="18" charset="0"/>
              </a:rPr>
              <a:t>2</a:t>
            </a:r>
            <a:r>
              <a:rPr lang="en-US" sz="3400" b="1" i="1" cap="all" dirty="0">
                <a:solidFill>
                  <a:schemeClr val="tx2"/>
                </a:solidFill>
                <a:effectLst/>
                <a:latin typeface="Times New Roman" panose="02020603050405020304" pitchFamily="18" charset="0"/>
                <a:ea typeface="+mj-ea"/>
                <a:cs typeface="Times New Roman" panose="02020603050405020304" pitchFamily="18" charset="0"/>
              </a:rPr>
              <a:t>.1 Layout</a:t>
            </a:r>
          </a:p>
          <a:p>
            <a:pPr>
              <a:lnSpc>
                <a:spcPct val="90000"/>
              </a:lnSpc>
              <a:spcBef>
                <a:spcPct val="0"/>
              </a:spcBef>
              <a:spcAft>
                <a:spcPts val="800"/>
              </a:spcAft>
            </a:pPr>
            <a:r>
              <a:rPr lang="en-US" sz="3400" b="1" i="1" cap="all" dirty="0">
                <a:solidFill>
                  <a:schemeClr val="tx2"/>
                </a:solidFill>
                <a:latin typeface="Times New Roman" panose="02020603050405020304" pitchFamily="18" charset="0"/>
                <a:ea typeface="+mj-ea"/>
                <a:cs typeface="Times New Roman" panose="02020603050405020304" pitchFamily="18" charset="0"/>
              </a:rPr>
              <a:t>	</a:t>
            </a:r>
            <a:r>
              <a:rPr lang="en-US" sz="2800" b="1" i="1" cap="all" dirty="0">
                <a:solidFill>
                  <a:schemeClr val="tx2"/>
                </a:solidFill>
                <a:latin typeface="Times New Roman" panose="02020603050405020304" pitchFamily="18" charset="0"/>
                <a:ea typeface="+mj-ea"/>
                <a:cs typeface="Times New Roman" panose="02020603050405020304" pitchFamily="18" charset="0"/>
              </a:rPr>
              <a:t>2.1.</a:t>
            </a:r>
            <a:r>
              <a:rPr lang="vi-VN" sz="2800" b="1" i="1" cap="all" dirty="0">
                <a:solidFill>
                  <a:schemeClr val="tx2"/>
                </a:solidFill>
                <a:latin typeface="Times New Roman" panose="02020603050405020304" pitchFamily="18" charset="0"/>
                <a:ea typeface="+mj-ea"/>
                <a:cs typeface="Times New Roman" panose="02020603050405020304" pitchFamily="18" charset="0"/>
              </a:rPr>
              <a:t>2</a:t>
            </a:r>
            <a:r>
              <a:rPr lang="en-US" sz="2800" b="1" i="1" cap="all" dirty="0">
                <a:solidFill>
                  <a:schemeClr val="tx2"/>
                </a:solidFill>
                <a:latin typeface="Times New Roman" panose="02020603050405020304" pitchFamily="18" charset="0"/>
                <a:ea typeface="+mj-ea"/>
                <a:cs typeface="Times New Roman" panose="02020603050405020304" pitchFamily="18" charset="0"/>
              </a:rPr>
              <a:t> Trang </a:t>
            </a:r>
            <a:r>
              <a:rPr lang="en-US" sz="2800" b="1" i="1" cap="all" dirty="0" err="1">
                <a:solidFill>
                  <a:schemeClr val="tx2"/>
                </a:solidFill>
                <a:latin typeface="Times New Roman" panose="02020603050405020304" pitchFamily="18" charset="0"/>
                <a:ea typeface="+mj-ea"/>
                <a:cs typeface="Times New Roman" panose="02020603050405020304" pitchFamily="18" charset="0"/>
              </a:rPr>
              <a:t>sản</a:t>
            </a:r>
            <a:r>
              <a:rPr lang="en-US" sz="2800" b="1" i="1" cap="all" dirty="0">
                <a:solidFill>
                  <a:schemeClr val="tx2"/>
                </a:solidFill>
                <a:latin typeface="Times New Roman" panose="02020603050405020304" pitchFamily="18" charset="0"/>
                <a:ea typeface="+mj-ea"/>
                <a:cs typeface="Times New Roman" panose="02020603050405020304" pitchFamily="18" charset="0"/>
              </a:rPr>
              <a:t> </a:t>
            </a:r>
            <a:r>
              <a:rPr lang="en-US" sz="2800" b="1" i="1" cap="all" dirty="0" err="1">
                <a:solidFill>
                  <a:schemeClr val="tx2"/>
                </a:solidFill>
                <a:latin typeface="Times New Roman" panose="02020603050405020304" pitchFamily="18" charset="0"/>
                <a:ea typeface="+mj-ea"/>
                <a:cs typeface="Times New Roman" panose="02020603050405020304" pitchFamily="18" charset="0"/>
              </a:rPr>
              <a:t>phẩm</a:t>
            </a:r>
            <a:endParaRPr lang="en-US" sz="2800" i="1" cap="all" dirty="0">
              <a:solidFill>
                <a:schemeClr val="tx2"/>
              </a:solidFill>
              <a:effectLst/>
              <a:latin typeface="Times New Roman" panose="02020603050405020304" pitchFamily="18" charset="0"/>
              <a:ea typeface="+mj-ea"/>
              <a:cs typeface="Times New Roman" panose="02020603050405020304" pitchFamily="18" charset="0"/>
            </a:endParaRPr>
          </a:p>
        </p:txBody>
      </p:sp>
      <p:cxnSp>
        <p:nvCxnSpPr>
          <p:cNvPr id="33" name="Straight Connector 32">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890239" y="1"/>
            <a:ext cx="2499667"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A551AA3-DA8A-568C-4DF3-6799949D47B8}"/>
              </a:ext>
            </a:extLst>
          </p:cNvPr>
          <p:cNvPicPr>
            <a:picLocks noChangeAspect="1"/>
          </p:cNvPicPr>
          <p:nvPr/>
        </p:nvPicPr>
        <p:blipFill>
          <a:blip r:embed="rId3"/>
          <a:stretch>
            <a:fillRect/>
          </a:stretch>
        </p:blipFill>
        <p:spPr>
          <a:xfrm>
            <a:off x="378217" y="2443125"/>
            <a:ext cx="4967288" cy="3426297"/>
          </a:xfrm>
          <a:prstGeom prst="rect">
            <a:avLst/>
          </a:prstGeom>
          <a:noFill/>
        </p:spPr>
      </p:pic>
      <p:sp>
        <p:nvSpPr>
          <p:cNvPr id="7" name="TextBox 6">
            <a:extLst>
              <a:ext uri="{FF2B5EF4-FFF2-40B4-BE49-F238E27FC236}">
                <a16:creationId xmlns:a16="http://schemas.microsoft.com/office/drawing/2014/main" id="{80AED26D-FABD-A3D4-8CA1-AA0F80411D49}"/>
              </a:ext>
            </a:extLst>
          </p:cNvPr>
          <p:cNvSpPr txBox="1"/>
          <p:nvPr/>
        </p:nvSpPr>
        <p:spPr>
          <a:xfrm>
            <a:off x="6096000" y="2226516"/>
            <a:ext cx="5310188" cy="4098083"/>
          </a:xfrm>
          <a:prstGeom prst="rect">
            <a:avLst/>
          </a:prstGeom>
        </p:spPr>
        <p:txBody>
          <a:bodyPr vert="horz" lIns="91440" tIns="45720" rIns="91440" bIns="45720" rtlCol="0" anchor="t">
            <a:normAutofit/>
          </a:bodyPr>
          <a:lstStyle/>
          <a:p>
            <a:pPr indent="-228600">
              <a:spcAft>
                <a:spcPts val="800"/>
              </a:spcAft>
              <a:buSzPct val="80000"/>
              <a:buFont typeface="Arial" panose="020B0604020202020204" pitchFamily="34" charset="0"/>
              <a:buChar char="•"/>
            </a:pPr>
            <a:endParaRPr lang="en-US" dirty="0">
              <a:solidFill>
                <a:schemeClr val="tx2"/>
              </a:solidFill>
              <a:effectLst/>
            </a:endParaRPr>
          </a:p>
          <a:p>
            <a:pPr marL="342900" lvl="0" indent="-228600">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Trang </a:t>
            </a:r>
            <a:r>
              <a:rPr lang="en-US" dirty="0" err="1">
                <a:solidFill>
                  <a:schemeClr val="tx2"/>
                </a:solidFill>
                <a:effectLst/>
                <a:latin typeface="Times New Roman" panose="02020603050405020304" pitchFamily="18" charset="0"/>
                <a:cs typeface="Times New Roman" panose="02020603050405020304" pitchFamily="18" charset="0"/>
              </a:rPr>
              <a:t>sản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phẩm</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Hiển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thị</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danh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sách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sản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phẩm</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tin chi </a:t>
            </a:r>
            <a:r>
              <a:rPr lang="en-US" dirty="0" err="1">
                <a:solidFill>
                  <a:schemeClr val="tx2"/>
                </a:solidFill>
                <a:effectLst/>
                <a:latin typeface="Times New Roman" panose="02020603050405020304" pitchFamily="18" charset="0"/>
                <a:cs typeface="Times New Roman" panose="02020603050405020304" pitchFamily="18" charset="0"/>
              </a:rPr>
              <a:t>tiết</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về</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từng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sản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phẩm</a:t>
            </a:r>
            <a:r>
              <a:rPr lang="en-US" dirty="0">
                <a:solidFill>
                  <a:schemeClr val="tx2"/>
                </a:solidFill>
                <a:effectLst/>
                <a:latin typeface="Times New Roman" panose="02020603050405020304" pitchFamily="18" charset="0"/>
                <a:cs typeface="Times New Roman" panose="02020603050405020304" pitchFamily="18" charset="0"/>
              </a:rPr>
              <a:t>.</a:t>
            </a:r>
          </a:p>
          <a:p>
            <a:pPr marL="342900" lvl="0" indent="-228600">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Menu: </a:t>
            </a:r>
            <a:r>
              <a:rPr lang="en-US" dirty="0" err="1">
                <a:solidFill>
                  <a:schemeClr val="tx2"/>
                </a:solidFill>
                <a:effectLst/>
                <a:latin typeface="Times New Roman" panose="02020603050405020304" pitchFamily="18" charset="0"/>
                <a:cs typeface="Times New Roman" panose="02020603050405020304" pitchFamily="18" charset="0"/>
              </a:rPr>
              <a:t>Điều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hướng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giữa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các</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phần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của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web.</a:t>
            </a:r>
          </a:p>
          <a:p>
            <a:pPr marL="342900" lvl="0" indent="-228600">
              <a:spcAft>
                <a:spcPts val="800"/>
              </a:spcAft>
              <a:buSzPct val="80000"/>
              <a:buFont typeface="Arial" panose="020B0604020202020204" pitchFamily="34" charset="0"/>
              <a:buChar char="•"/>
            </a:pPr>
            <a:r>
              <a:rPr lang="en-US" dirty="0" err="1">
                <a:solidFill>
                  <a:schemeClr val="tx2"/>
                </a:solidFill>
                <a:effectLst/>
                <a:latin typeface="Times New Roman" panose="02020603050405020304" pitchFamily="18" charset="0"/>
                <a:cs typeface="Times New Roman" panose="02020603050405020304" pitchFamily="18" charset="0"/>
              </a:rPr>
              <a:t>Hình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ảnh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Trực</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quan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hóa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tin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hút</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sự</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chú</a:t>
            </a:r>
            <a:r>
              <a:rPr lang="en-US" dirty="0">
                <a:solidFill>
                  <a:schemeClr val="tx2"/>
                </a:solidFill>
                <a:effectLst/>
                <a:latin typeface="Times New Roman" panose="02020603050405020304" pitchFamily="18" charset="0"/>
                <a:cs typeface="Times New Roman" panose="02020603050405020304" pitchFamily="18" charset="0"/>
              </a:rPr>
              <a:t> ý </a:t>
            </a:r>
            <a:r>
              <a:rPr lang="en-US" dirty="0" err="1">
                <a:solidFill>
                  <a:schemeClr val="tx2"/>
                </a:solidFill>
                <a:effectLst/>
                <a:latin typeface="Times New Roman" panose="02020603050405020304" pitchFamily="18" charset="0"/>
                <a:cs typeface="Times New Roman" panose="02020603050405020304" pitchFamily="18" charset="0"/>
              </a:rPr>
              <a:t>của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người</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dùng</a:t>
            </a:r>
            <a:r>
              <a:rPr lang="en-US" dirty="0">
                <a:solidFill>
                  <a:schemeClr val="tx2"/>
                </a:solidFill>
                <a:effectLst/>
                <a:latin typeface="Times New Roman" panose="02020603050405020304" pitchFamily="18" charset="0"/>
                <a:cs typeface="Times New Roman" panose="02020603050405020304" pitchFamily="18" charset="0"/>
              </a:rPr>
              <a:t>.</a:t>
            </a:r>
          </a:p>
          <a:p>
            <a:pPr marL="342900" lvl="0" indent="-228600">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Thông tin: Cung </a:t>
            </a:r>
            <a:r>
              <a:rPr lang="en-US" dirty="0" err="1">
                <a:solidFill>
                  <a:schemeClr val="tx2"/>
                </a:solidFill>
                <a:effectLst/>
                <a:latin typeface="Times New Roman" panose="02020603050405020304" pitchFamily="18" charset="0"/>
                <a:cs typeface="Times New Roman" panose="02020603050405020304" pitchFamily="18" charset="0"/>
              </a:rPr>
              <a:t>cấp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tin </a:t>
            </a:r>
            <a:r>
              <a:rPr lang="en-US" dirty="0" err="1">
                <a:solidFill>
                  <a:schemeClr val="tx2"/>
                </a:solidFill>
                <a:effectLst/>
                <a:latin typeface="Times New Roman" panose="02020603050405020304" pitchFamily="18" charset="0"/>
                <a:cs typeface="Times New Roman" panose="02020603050405020304" pitchFamily="18" charset="0"/>
              </a:rPr>
              <a:t>cần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thiết</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về</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sản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phẩm</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hoặc</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web.</a:t>
            </a:r>
          </a:p>
          <a:p>
            <a:pPr marL="342900" lvl="0" indent="-228600">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Footer: </a:t>
            </a:r>
            <a:r>
              <a:rPr lang="en-US" dirty="0" err="1">
                <a:solidFill>
                  <a:schemeClr val="tx2"/>
                </a:solidFill>
                <a:effectLst/>
                <a:latin typeface="Times New Roman" panose="02020603050405020304" pitchFamily="18" charset="0"/>
                <a:cs typeface="Times New Roman" panose="02020603050405020304" pitchFamily="18" charset="0"/>
              </a:rPr>
              <a:t>Chứa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tin </a:t>
            </a:r>
            <a:r>
              <a:rPr lang="en-US" dirty="0" err="1">
                <a:solidFill>
                  <a:schemeClr val="tx2"/>
                </a:solidFill>
                <a:effectLst/>
                <a:latin typeface="Times New Roman" panose="02020603050405020304" pitchFamily="18" charset="0"/>
                <a:cs typeface="Times New Roman" panose="02020603050405020304" pitchFamily="18" charset="0"/>
              </a:rPr>
              <a:t>liên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hệ</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liên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kết</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hữu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ích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tin </a:t>
            </a:r>
            <a:r>
              <a:rPr lang="en-US" dirty="0" err="1">
                <a:solidFill>
                  <a:schemeClr val="tx2"/>
                </a:solidFill>
                <a:effectLst/>
                <a:latin typeface="Times New Roman" panose="02020603050405020304" pitchFamily="18" charset="0"/>
                <a:cs typeface="Times New Roman" panose="02020603050405020304" pitchFamily="18" charset="0"/>
              </a:rPr>
              <a:t>pháp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lý</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của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web.</a:t>
            </a:r>
          </a:p>
        </p:txBody>
      </p:sp>
    </p:spTree>
    <p:extLst>
      <p:ext uri="{BB962C8B-B14F-4D97-AF65-F5344CB8AC3E}">
        <p14:creationId xmlns:p14="http://schemas.microsoft.com/office/powerpoint/2010/main" val="2410129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5C569A89-4BBD-4E62-9A37-D553FBF9F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895" y="-11953"/>
            <a:ext cx="8600105"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985167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985167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985167" y="0"/>
                </a:moveTo>
                <a:lnTo>
                  <a:pt x="6430885" y="11953"/>
                </a:lnTo>
                <a:lnTo>
                  <a:pt x="6430885" y="6869951"/>
                </a:lnTo>
                <a:lnTo>
                  <a:pt x="0" y="6869951"/>
                </a:lnTo>
                <a:lnTo>
                  <a:pt x="985167"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08E6273-C25B-686C-B793-6161D8DFC680}"/>
              </a:ext>
            </a:extLst>
          </p:cNvPr>
          <p:cNvSpPr txBox="1"/>
          <p:nvPr/>
        </p:nvSpPr>
        <p:spPr>
          <a:xfrm>
            <a:off x="5397899" y="113920"/>
            <a:ext cx="6286501" cy="1671638"/>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3400" b="1" i="1" cap="all" dirty="0">
                <a:solidFill>
                  <a:schemeClr val="tx2"/>
                </a:solidFill>
                <a:latin typeface="Times New Roman" panose="02020603050405020304" pitchFamily="18" charset="0"/>
                <a:ea typeface="+mj-ea"/>
                <a:cs typeface="Times New Roman" panose="02020603050405020304" pitchFamily="18" charset="0"/>
              </a:rPr>
              <a:t>2</a:t>
            </a:r>
            <a:r>
              <a:rPr lang="en-US" sz="3400" b="1" i="1" cap="all" dirty="0">
                <a:solidFill>
                  <a:schemeClr val="tx2"/>
                </a:solidFill>
                <a:effectLst/>
                <a:latin typeface="Times New Roman" panose="02020603050405020304" pitchFamily="18" charset="0"/>
                <a:ea typeface="+mj-ea"/>
                <a:cs typeface="Times New Roman" panose="02020603050405020304" pitchFamily="18" charset="0"/>
              </a:rPr>
              <a:t>.1 Layout:</a:t>
            </a:r>
          </a:p>
          <a:p>
            <a:pPr>
              <a:lnSpc>
                <a:spcPct val="90000"/>
              </a:lnSpc>
              <a:spcBef>
                <a:spcPct val="0"/>
              </a:spcBef>
              <a:spcAft>
                <a:spcPts val="800"/>
              </a:spcAft>
            </a:pPr>
            <a:r>
              <a:rPr lang="en-US" sz="3400" b="1" i="1" cap="all" dirty="0">
                <a:solidFill>
                  <a:schemeClr val="tx2"/>
                </a:solidFill>
                <a:latin typeface="Times New Roman" panose="02020603050405020304" pitchFamily="18" charset="0"/>
                <a:ea typeface="+mj-ea"/>
                <a:cs typeface="Times New Roman" panose="02020603050405020304" pitchFamily="18" charset="0"/>
              </a:rPr>
              <a:t>	</a:t>
            </a:r>
            <a:r>
              <a:rPr lang="en-US" sz="2800" b="1" i="1" cap="all" dirty="0">
                <a:solidFill>
                  <a:schemeClr val="tx2"/>
                </a:solidFill>
                <a:latin typeface="Times New Roman" panose="02020603050405020304" pitchFamily="18" charset="0"/>
                <a:ea typeface="+mj-ea"/>
                <a:cs typeface="Times New Roman" panose="02020603050405020304" pitchFamily="18" charset="0"/>
              </a:rPr>
              <a:t>2.1.</a:t>
            </a:r>
            <a:r>
              <a:rPr lang="vi-VN" sz="2800" b="1" i="1" cap="all" dirty="0">
                <a:solidFill>
                  <a:schemeClr val="tx2"/>
                </a:solidFill>
                <a:latin typeface="Times New Roman" panose="02020603050405020304" pitchFamily="18" charset="0"/>
                <a:ea typeface="+mj-ea"/>
                <a:cs typeface="Times New Roman" panose="02020603050405020304" pitchFamily="18" charset="0"/>
              </a:rPr>
              <a:t>3</a:t>
            </a:r>
            <a:r>
              <a:rPr lang="en-US" sz="2800" b="1" i="1" cap="all" dirty="0">
                <a:solidFill>
                  <a:schemeClr val="tx2"/>
                </a:solidFill>
                <a:latin typeface="Times New Roman" panose="02020603050405020304" pitchFamily="18" charset="0"/>
                <a:ea typeface="+mj-ea"/>
                <a:cs typeface="Times New Roman" panose="02020603050405020304" pitchFamily="18" charset="0"/>
              </a:rPr>
              <a:t> Trang </a:t>
            </a:r>
            <a:r>
              <a:rPr lang="en-US" sz="2800" b="1" i="1" cap="all" dirty="0" err="1">
                <a:solidFill>
                  <a:schemeClr val="tx2"/>
                </a:solidFill>
                <a:latin typeface="Times New Roman" panose="02020603050405020304" pitchFamily="18" charset="0"/>
                <a:ea typeface="+mj-ea"/>
                <a:cs typeface="Times New Roman" panose="02020603050405020304" pitchFamily="18" charset="0"/>
              </a:rPr>
              <a:t>đăng</a:t>
            </a:r>
            <a:r>
              <a:rPr lang="en-US" sz="2800" b="1" i="1" cap="all" dirty="0">
                <a:solidFill>
                  <a:schemeClr val="tx2"/>
                </a:solidFill>
                <a:latin typeface="Times New Roman" panose="02020603050405020304" pitchFamily="18" charset="0"/>
                <a:ea typeface="+mj-ea"/>
                <a:cs typeface="Times New Roman" panose="02020603050405020304" pitchFamily="18" charset="0"/>
              </a:rPr>
              <a:t> </a:t>
            </a:r>
            <a:r>
              <a:rPr lang="en-US" sz="2800" b="1" i="1" cap="all" dirty="0" err="1">
                <a:solidFill>
                  <a:schemeClr val="tx2"/>
                </a:solidFill>
                <a:latin typeface="Times New Roman" panose="02020603050405020304" pitchFamily="18" charset="0"/>
                <a:ea typeface="+mj-ea"/>
                <a:cs typeface="Times New Roman" panose="02020603050405020304" pitchFamily="18" charset="0"/>
              </a:rPr>
              <a:t>nhập</a:t>
            </a:r>
            <a:endParaRPr lang="en-US" sz="2800" i="1" cap="all" dirty="0">
              <a:solidFill>
                <a:schemeClr val="tx2"/>
              </a:solidFill>
              <a:effectLst/>
              <a:latin typeface="Times New Roman" panose="02020603050405020304" pitchFamily="18" charset="0"/>
              <a:ea typeface="+mj-ea"/>
              <a:cs typeface="Times New Roman" panose="02020603050405020304" pitchFamily="18" charset="0"/>
            </a:endParaRPr>
          </a:p>
        </p:txBody>
      </p:sp>
      <p:cxnSp>
        <p:nvCxnSpPr>
          <p:cNvPr id="33" name="Straight Connector 32">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890239" y="1"/>
            <a:ext cx="2499667"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60236E8-CE2A-46D5-0BCB-9F806AAC8E10}"/>
              </a:ext>
            </a:extLst>
          </p:cNvPr>
          <p:cNvPicPr>
            <a:picLocks noChangeAspect="1"/>
          </p:cNvPicPr>
          <p:nvPr/>
        </p:nvPicPr>
        <p:blipFill>
          <a:blip r:embed="rId3"/>
          <a:stretch>
            <a:fillRect/>
          </a:stretch>
        </p:blipFill>
        <p:spPr>
          <a:xfrm>
            <a:off x="533400" y="2062996"/>
            <a:ext cx="4967288" cy="3413879"/>
          </a:xfrm>
          <a:prstGeom prst="rect">
            <a:avLst/>
          </a:prstGeom>
          <a:noFill/>
        </p:spPr>
      </p:pic>
      <p:sp>
        <p:nvSpPr>
          <p:cNvPr id="7" name="TextBox 6">
            <a:extLst>
              <a:ext uri="{FF2B5EF4-FFF2-40B4-BE49-F238E27FC236}">
                <a16:creationId xmlns:a16="http://schemas.microsoft.com/office/drawing/2014/main" id="{80AED26D-FABD-A3D4-8CA1-AA0F80411D49}"/>
              </a:ext>
            </a:extLst>
          </p:cNvPr>
          <p:cNvSpPr txBox="1"/>
          <p:nvPr/>
        </p:nvSpPr>
        <p:spPr>
          <a:xfrm>
            <a:off x="6091562" y="2062996"/>
            <a:ext cx="5314626" cy="4261603"/>
          </a:xfrm>
          <a:prstGeom prst="rect">
            <a:avLst/>
          </a:prstGeom>
        </p:spPr>
        <p:txBody>
          <a:bodyPr vert="horz" lIns="91440" tIns="45720" rIns="91440" bIns="45720" rtlCol="0" anchor="t">
            <a:normAutofit/>
          </a:bodyPr>
          <a:lstStyle/>
          <a:p>
            <a:pPr indent="-228600">
              <a:spcAft>
                <a:spcPts val="800"/>
              </a:spcAft>
              <a:buSzPct val="80000"/>
              <a:buFont typeface="Arial" panose="020B0604020202020204" pitchFamily="34" charset="0"/>
              <a:buChar char="•"/>
            </a:pPr>
            <a:endParaRPr lang="en-US" dirty="0">
              <a:solidFill>
                <a:schemeClr val="tx2"/>
              </a:solidFill>
              <a:effectLst/>
            </a:endParaRPr>
          </a:p>
          <a:p>
            <a:pPr marL="342900" lvl="0" indent="-228600">
              <a:spcAft>
                <a:spcPts val="800"/>
              </a:spcAft>
              <a:buSzPct val="80000"/>
              <a:buFont typeface="Arial" panose="020B0604020202020204" pitchFamily="34" charset="0"/>
              <a:buChar char="•"/>
            </a:pPr>
            <a:r>
              <a:rPr lang="en-US" dirty="0" err="1">
                <a:solidFill>
                  <a:schemeClr val="tx2"/>
                </a:solidFill>
                <a:effectLst/>
                <a:latin typeface="Times New Roman" panose="02020603050405020304" pitchFamily="18" charset="0"/>
                <a:cs typeface="Times New Roman" panose="02020603050405020304" pitchFamily="18" charset="0"/>
              </a:rPr>
              <a:t>Bảng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đăng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nhập</a:t>
            </a:r>
            <a:r>
              <a:rPr lang="en-US" dirty="0">
                <a:solidFill>
                  <a:schemeClr val="tx2"/>
                </a:solidFill>
                <a:effectLst/>
                <a:latin typeface="Times New Roman" panose="02020603050405020304" pitchFamily="18" charset="0"/>
                <a:cs typeface="Times New Roman" panose="02020603050405020304" pitchFamily="18" charset="0"/>
              </a:rPr>
              <a:t>: Cho </a:t>
            </a:r>
            <a:r>
              <a:rPr lang="en-US" dirty="0" err="1">
                <a:solidFill>
                  <a:schemeClr val="tx2"/>
                </a:solidFill>
                <a:effectLst/>
                <a:latin typeface="Times New Roman" panose="02020603050405020304" pitchFamily="18" charset="0"/>
                <a:cs typeface="Times New Roman" panose="02020603050405020304" pitchFamily="18" charset="0"/>
              </a:rPr>
              <a:t>phép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người</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dùng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nhập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tin </a:t>
            </a:r>
            <a:r>
              <a:rPr lang="en-US" dirty="0" err="1">
                <a:solidFill>
                  <a:schemeClr val="tx2"/>
                </a:solidFill>
                <a:effectLst/>
                <a:latin typeface="Times New Roman" panose="02020603050405020304" pitchFamily="18" charset="0"/>
                <a:cs typeface="Times New Roman" panose="02020603050405020304" pitchFamily="18" charset="0"/>
              </a:rPr>
              <a:t>để</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truy</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cập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vào</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tài</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khoản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của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họ</a:t>
            </a:r>
            <a:r>
              <a:rPr lang="en-US" dirty="0">
                <a:solidFill>
                  <a:schemeClr val="tx2"/>
                </a:solidFill>
                <a:effectLst/>
                <a:latin typeface="Times New Roman" panose="02020603050405020304" pitchFamily="18" charset="0"/>
                <a:cs typeface="Times New Roman" panose="02020603050405020304" pitchFamily="18" charset="0"/>
              </a:rPr>
              <a:t>.</a:t>
            </a:r>
          </a:p>
          <a:p>
            <a:pPr marL="342900" lvl="0" indent="-228600">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Footer: </a:t>
            </a:r>
            <a:r>
              <a:rPr lang="en-US" dirty="0" err="1">
                <a:solidFill>
                  <a:schemeClr val="tx2"/>
                </a:solidFill>
                <a:effectLst/>
                <a:latin typeface="Times New Roman" panose="02020603050405020304" pitchFamily="18" charset="0"/>
                <a:cs typeface="Times New Roman" panose="02020603050405020304" pitchFamily="18" charset="0"/>
              </a:rPr>
              <a:t>Chứa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tin </a:t>
            </a:r>
            <a:r>
              <a:rPr lang="en-US" dirty="0" err="1">
                <a:solidFill>
                  <a:schemeClr val="tx2"/>
                </a:solidFill>
                <a:effectLst/>
                <a:latin typeface="Times New Roman" panose="02020603050405020304" pitchFamily="18" charset="0"/>
                <a:cs typeface="Times New Roman" panose="02020603050405020304" pitchFamily="18" charset="0"/>
              </a:rPr>
              <a:t>liên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hệ</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liên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kết</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hữu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ích</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tin </a:t>
            </a:r>
            <a:r>
              <a:rPr lang="en-US" dirty="0" err="1">
                <a:solidFill>
                  <a:schemeClr val="tx2"/>
                </a:solidFill>
                <a:effectLst/>
                <a:latin typeface="Times New Roman" panose="02020603050405020304" pitchFamily="18" charset="0"/>
                <a:cs typeface="Times New Roman" panose="02020603050405020304" pitchFamily="18" charset="0"/>
              </a:rPr>
              <a:t>pháp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lý</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của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web.</a:t>
            </a:r>
          </a:p>
          <a:p>
            <a:pPr marL="342900" lvl="0" indent="-228600">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Menu: </a:t>
            </a:r>
            <a:r>
              <a:rPr lang="en-US" dirty="0" err="1">
                <a:solidFill>
                  <a:schemeClr val="tx2"/>
                </a:solidFill>
                <a:effectLst/>
                <a:latin typeface="Times New Roman" panose="02020603050405020304" pitchFamily="18" charset="0"/>
                <a:cs typeface="Times New Roman" panose="02020603050405020304" pitchFamily="18" charset="0"/>
              </a:rPr>
              <a:t>Điều</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hướng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giữa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các</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phần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của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trang</a:t>
            </a:r>
            <a:r>
              <a:rPr lang="en-US" dirty="0">
                <a:solidFill>
                  <a:schemeClr val="tx2"/>
                </a:solidFill>
                <a:effectLst/>
                <a:latin typeface="Times New Roman" panose="02020603050405020304" pitchFamily="18" charset="0"/>
                <a:cs typeface="Times New Roman" panose="02020603050405020304" pitchFamily="18" charset="0"/>
              </a:rPr>
              <a:t> web.</a:t>
            </a:r>
          </a:p>
          <a:p>
            <a:pPr marL="342900" lvl="0" indent="-228600">
              <a:spcAft>
                <a:spcPts val="800"/>
              </a:spcAft>
              <a:buSzPct val="80000"/>
              <a:buFont typeface="Arial" panose="020B0604020202020204" pitchFamily="34" charset="0"/>
              <a:buChar char="•"/>
            </a:pPr>
            <a:r>
              <a:rPr lang="en-US" dirty="0">
                <a:solidFill>
                  <a:schemeClr val="tx2"/>
                </a:solidFill>
                <a:effectLst/>
                <a:latin typeface="Times New Roman" panose="02020603050405020304" pitchFamily="18" charset="0"/>
                <a:cs typeface="Times New Roman" panose="02020603050405020304" pitchFamily="18" charset="0"/>
              </a:rPr>
              <a:t>Trang </a:t>
            </a:r>
            <a:r>
              <a:rPr lang="en-US" dirty="0" err="1">
                <a:solidFill>
                  <a:schemeClr val="tx2"/>
                </a:solidFill>
                <a:effectLst/>
                <a:latin typeface="Times New Roman" panose="02020603050405020304" pitchFamily="18" charset="0"/>
                <a:cs typeface="Times New Roman" panose="02020603050405020304" pitchFamily="18" charset="0"/>
              </a:rPr>
              <a:t>đăng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nhập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Hiển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thị</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giao</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diện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để</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người</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dùng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nhập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thông</a:t>
            </a:r>
            <a:r>
              <a:rPr lang="en-US" dirty="0">
                <a:solidFill>
                  <a:schemeClr val="tx2"/>
                </a:solidFill>
                <a:effectLst/>
                <a:latin typeface="Times New Roman" panose="02020603050405020304" pitchFamily="18" charset="0"/>
                <a:cs typeface="Times New Roman" panose="02020603050405020304" pitchFamily="18" charset="0"/>
              </a:rPr>
              <a:t> tin </a:t>
            </a:r>
            <a:r>
              <a:rPr lang="en-US" dirty="0" err="1">
                <a:solidFill>
                  <a:schemeClr val="tx2"/>
                </a:solidFill>
                <a:effectLst/>
                <a:latin typeface="Times New Roman" panose="02020603050405020304" pitchFamily="18" charset="0"/>
                <a:cs typeface="Times New Roman" panose="02020603050405020304" pitchFamily="18" charset="0"/>
              </a:rPr>
              <a:t>đăng</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nhập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truy</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cập</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vào</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tài</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khoản</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của</a:t>
            </a:r>
            <a:r>
              <a:rPr lang="en-US" dirty="0">
                <a:solidFill>
                  <a:schemeClr val="tx2"/>
                </a:solidFill>
                <a:effectLst/>
                <a:latin typeface="Times New Roman" panose="02020603050405020304" pitchFamily="18" charset="0"/>
                <a:cs typeface="Times New Roman" panose="02020603050405020304" pitchFamily="18" charset="0"/>
              </a:rPr>
              <a:t> </a:t>
            </a:r>
            <a:r>
              <a:rPr lang="en-US" dirty="0" err="1">
                <a:solidFill>
                  <a:schemeClr val="tx2"/>
                </a:solidFill>
                <a:effectLst/>
                <a:latin typeface="Times New Roman" panose="02020603050405020304" pitchFamily="18" charset="0"/>
                <a:cs typeface="Times New Roman" panose="02020603050405020304" pitchFamily="18" charset="0"/>
              </a:rPr>
              <a:t>họ</a:t>
            </a:r>
            <a:r>
              <a:rPr lang="en-US" dirty="0">
                <a:solidFill>
                  <a:schemeClr val="tx2"/>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55149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208E6273-C25B-686C-B793-6161D8DFC680}"/>
              </a:ext>
            </a:extLst>
          </p:cNvPr>
          <p:cNvSpPr txBox="1"/>
          <p:nvPr/>
        </p:nvSpPr>
        <p:spPr>
          <a:xfrm>
            <a:off x="718310" y="310675"/>
            <a:ext cx="6430379" cy="1668143"/>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3400" b="1" i="1" cap="all" dirty="0">
                <a:solidFill>
                  <a:schemeClr val="tx2"/>
                </a:solidFill>
                <a:latin typeface="Times New Roman" panose="02020603050405020304" pitchFamily="18" charset="0"/>
                <a:ea typeface="+mj-ea"/>
                <a:cs typeface="Times New Roman" panose="02020603050405020304" pitchFamily="18" charset="0"/>
              </a:rPr>
              <a:t>2</a:t>
            </a:r>
            <a:r>
              <a:rPr lang="en-US" sz="3400" b="1" i="1" cap="all" dirty="0">
                <a:solidFill>
                  <a:schemeClr val="tx2"/>
                </a:solidFill>
                <a:effectLst/>
                <a:latin typeface="Times New Roman" panose="02020603050405020304" pitchFamily="18" charset="0"/>
                <a:ea typeface="+mj-ea"/>
                <a:cs typeface="Times New Roman" panose="02020603050405020304" pitchFamily="18" charset="0"/>
              </a:rPr>
              <a:t>.1 Layout</a:t>
            </a:r>
          </a:p>
          <a:p>
            <a:pPr>
              <a:lnSpc>
                <a:spcPct val="90000"/>
              </a:lnSpc>
              <a:spcBef>
                <a:spcPct val="0"/>
              </a:spcBef>
              <a:spcAft>
                <a:spcPts val="800"/>
              </a:spcAft>
            </a:pPr>
            <a:r>
              <a:rPr lang="en-US" sz="3400" b="1" i="1" cap="all" dirty="0">
                <a:solidFill>
                  <a:schemeClr val="tx2"/>
                </a:solidFill>
                <a:latin typeface="Times New Roman" panose="02020603050405020304" pitchFamily="18" charset="0"/>
                <a:ea typeface="+mj-ea"/>
                <a:cs typeface="Times New Roman" panose="02020603050405020304" pitchFamily="18" charset="0"/>
              </a:rPr>
              <a:t>	</a:t>
            </a:r>
            <a:r>
              <a:rPr lang="en-US" sz="2800" b="1" i="1" cap="all" dirty="0">
                <a:solidFill>
                  <a:schemeClr val="tx2"/>
                </a:solidFill>
                <a:latin typeface="Times New Roman" panose="02020603050405020304" pitchFamily="18" charset="0"/>
                <a:ea typeface="+mj-ea"/>
                <a:cs typeface="Times New Roman" panose="02020603050405020304" pitchFamily="18" charset="0"/>
              </a:rPr>
              <a:t>2.1.</a:t>
            </a:r>
            <a:r>
              <a:rPr lang="vi-VN" sz="2800" b="1" i="1" cap="all" dirty="0">
                <a:solidFill>
                  <a:schemeClr val="tx2"/>
                </a:solidFill>
                <a:latin typeface="Times New Roman" panose="02020603050405020304" pitchFamily="18" charset="0"/>
                <a:ea typeface="+mj-ea"/>
                <a:cs typeface="Times New Roman" panose="02020603050405020304" pitchFamily="18" charset="0"/>
              </a:rPr>
              <a:t>5</a:t>
            </a:r>
            <a:r>
              <a:rPr lang="en-US" sz="2800" b="1" i="1" cap="all" dirty="0">
                <a:solidFill>
                  <a:schemeClr val="tx2"/>
                </a:solidFill>
                <a:latin typeface="Times New Roman" panose="02020603050405020304" pitchFamily="18" charset="0"/>
                <a:ea typeface="+mj-ea"/>
                <a:cs typeface="Times New Roman" panose="02020603050405020304" pitchFamily="18" charset="0"/>
              </a:rPr>
              <a:t> Trang </a:t>
            </a:r>
            <a:r>
              <a:rPr lang="vi-VN" sz="2800" b="1" i="1" cap="all" dirty="0">
                <a:solidFill>
                  <a:schemeClr val="tx2"/>
                </a:solidFill>
                <a:latin typeface="Times New Roman" panose="02020603050405020304" pitchFamily="18" charset="0"/>
                <a:ea typeface="+mj-ea"/>
                <a:cs typeface="Times New Roman" panose="02020603050405020304" pitchFamily="18" charset="0"/>
              </a:rPr>
              <a:t>đăng ký</a:t>
            </a:r>
            <a:endParaRPr lang="en-US" sz="2800"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2" name="Picture 1" descr="A black rectangle with black text&#10;&#10;Description automatically generated">
            <a:extLst>
              <a:ext uri="{FF2B5EF4-FFF2-40B4-BE49-F238E27FC236}">
                <a16:creationId xmlns:a16="http://schemas.microsoft.com/office/drawing/2014/main" id="{69745C53-69D1-D7B6-67A6-8A73B7197B9E}"/>
              </a:ext>
            </a:extLst>
          </p:cNvPr>
          <p:cNvPicPr>
            <a:picLocks noChangeAspect="1"/>
          </p:cNvPicPr>
          <p:nvPr/>
        </p:nvPicPr>
        <p:blipFill>
          <a:blip r:embed="rId3"/>
          <a:stretch>
            <a:fillRect/>
          </a:stretch>
        </p:blipFill>
        <p:spPr>
          <a:xfrm>
            <a:off x="6487453" y="2766048"/>
            <a:ext cx="5270053" cy="2924879"/>
          </a:xfrm>
          <a:prstGeom prst="rect">
            <a:avLst/>
          </a:prstGeom>
          <a:noFill/>
        </p:spPr>
      </p:pic>
      <p:cxnSp>
        <p:nvCxnSpPr>
          <p:cNvPr id="33" name="Straight Connector 32">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AED26D-FABD-A3D4-8CA1-AA0F80411D49}"/>
              </a:ext>
            </a:extLst>
          </p:cNvPr>
          <p:cNvSpPr txBox="1"/>
          <p:nvPr/>
        </p:nvSpPr>
        <p:spPr>
          <a:xfrm>
            <a:off x="880256" y="2171723"/>
            <a:ext cx="4439894" cy="4113531"/>
          </a:xfrm>
          <a:prstGeom prst="rect">
            <a:avLst/>
          </a:prstGeom>
        </p:spPr>
        <p:txBody>
          <a:bodyPr vert="horz" lIns="91440" tIns="45720" rIns="91440" bIns="45720" rtlCol="0">
            <a:normAutofit/>
          </a:bodyPr>
          <a:lstStyle/>
          <a:p>
            <a:pPr indent="-228600">
              <a:lnSpc>
                <a:spcPct val="90000"/>
              </a:lnSpc>
              <a:spcAft>
                <a:spcPts val="800"/>
              </a:spcAft>
              <a:buSzPct val="80000"/>
              <a:buFont typeface="Arial" panose="020B0604020202020204" pitchFamily="34" charset="0"/>
              <a:buChar char="•"/>
            </a:pPr>
            <a:endParaRPr lang="en-US" sz="1400" dirty="0">
              <a:solidFill>
                <a:schemeClr val="tx2"/>
              </a:solidFill>
              <a:effectLst/>
            </a:endParaRPr>
          </a:p>
          <a:p>
            <a:pPr marL="342900" lvl="0" indent="-342900" algn="just">
              <a:lnSpc>
                <a:spcPct val="107000"/>
              </a:lnSpc>
              <a:spcAft>
                <a:spcPts val="800"/>
              </a:spcAft>
              <a:buFont typeface="Arial" panose="020B0604020202020204" pitchFamily="34" charset="0"/>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Bảng đăng ký: Cho phép người dùng nhập thông tin để tạo tài khoản mới trên trang web.</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Footer: Chứa thông tin liên hệ, liên kết hữu ích và thông tin pháp lý của trang web.</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Menu: Điều hướng giữa các trang và phần của trang web.</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Trang đăng ký: Hiển thị giao diện để người dùng nhập thông tin đăng ký và tạo tài khoản mới trên trang web.</a:t>
            </a:r>
            <a:endParaRPr lang="vi-VN" sz="1800" dirty="0">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4499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5C569A89-4BBD-4E62-9A37-D553FBF9F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895" y="-11953"/>
            <a:ext cx="8600105"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985167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985167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985167" y="0"/>
                </a:moveTo>
                <a:lnTo>
                  <a:pt x="6430885" y="11953"/>
                </a:lnTo>
                <a:lnTo>
                  <a:pt x="6430885" y="6869951"/>
                </a:lnTo>
                <a:lnTo>
                  <a:pt x="0" y="6869951"/>
                </a:lnTo>
                <a:lnTo>
                  <a:pt x="985167"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08E6273-C25B-686C-B793-6161D8DFC680}"/>
              </a:ext>
            </a:extLst>
          </p:cNvPr>
          <p:cNvSpPr txBox="1"/>
          <p:nvPr/>
        </p:nvSpPr>
        <p:spPr>
          <a:xfrm>
            <a:off x="5459304" y="342900"/>
            <a:ext cx="6134789" cy="1671638"/>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3400" b="1" i="1" cap="all" dirty="0">
                <a:solidFill>
                  <a:schemeClr val="tx2"/>
                </a:solidFill>
                <a:latin typeface="Times New Roman" panose="02020603050405020304" pitchFamily="18" charset="0"/>
                <a:ea typeface="+mj-ea"/>
                <a:cs typeface="Times New Roman" panose="02020603050405020304" pitchFamily="18" charset="0"/>
              </a:rPr>
              <a:t>2</a:t>
            </a:r>
            <a:r>
              <a:rPr lang="en-US" sz="3400" b="1" i="1" cap="all" dirty="0">
                <a:solidFill>
                  <a:schemeClr val="tx2"/>
                </a:solidFill>
                <a:effectLst/>
                <a:latin typeface="Times New Roman" panose="02020603050405020304" pitchFamily="18" charset="0"/>
                <a:ea typeface="+mj-ea"/>
                <a:cs typeface="Times New Roman" panose="02020603050405020304" pitchFamily="18" charset="0"/>
              </a:rPr>
              <a:t>.1 Layout</a:t>
            </a:r>
          </a:p>
          <a:p>
            <a:pPr>
              <a:lnSpc>
                <a:spcPct val="90000"/>
              </a:lnSpc>
              <a:spcBef>
                <a:spcPct val="0"/>
              </a:spcBef>
              <a:spcAft>
                <a:spcPts val="800"/>
              </a:spcAft>
            </a:pPr>
            <a:r>
              <a:rPr lang="en-US" sz="3400" b="1" i="1" cap="all" dirty="0">
                <a:solidFill>
                  <a:schemeClr val="tx2"/>
                </a:solidFill>
                <a:latin typeface="Times New Roman" panose="02020603050405020304" pitchFamily="18" charset="0"/>
                <a:ea typeface="+mj-ea"/>
                <a:cs typeface="Times New Roman" panose="02020603050405020304" pitchFamily="18" charset="0"/>
              </a:rPr>
              <a:t>	</a:t>
            </a:r>
            <a:r>
              <a:rPr lang="en-US" sz="2800" b="1" i="1" cap="all" dirty="0">
                <a:solidFill>
                  <a:schemeClr val="tx2"/>
                </a:solidFill>
                <a:latin typeface="Times New Roman" panose="02020603050405020304" pitchFamily="18" charset="0"/>
                <a:ea typeface="+mj-ea"/>
                <a:cs typeface="Times New Roman" panose="02020603050405020304" pitchFamily="18" charset="0"/>
              </a:rPr>
              <a:t>2.1.</a:t>
            </a:r>
            <a:r>
              <a:rPr lang="vi-VN" sz="2800" b="1" i="1" cap="all" dirty="0">
                <a:solidFill>
                  <a:schemeClr val="tx2"/>
                </a:solidFill>
                <a:latin typeface="Times New Roman" panose="02020603050405020304" pitchFamily="18" charset="0"/>
                <a:ea typeface="+mj-ea"/>
                <a:cs typeface="Times New Roman" panose="02020603050405020304" pitchFamily="18" charset="0"/>
              </a:rPr>
              <a:t>5</a:t>
            </a:r>
            <a:r>
              <a:rPr lang="en-US" sz="2800" b="1" i="1" cap="all" dirty="0">
                <a:solidFill>
                  <a:schemeClr val="tx2"/>
                </a:solidFill>
                <a:latin typeface="Times New Roman" panose="02020603050405020304" pitchFamily="18" charset="0"/>
                <a:ea typeface="+mj-ea"/>
                <a:cs typeface="Times New Roman" panose="02020603050405020304" pitchFamily="18" charset="0"/>
              </a:rPr>
              <a:t> Trang </a:t>
            </a:r>
            <a:r>
              <a:rPr lang="vi-VN" sz="2800" b="1" i="1" cap="all" dirty="0">
                <a:solidFill>
                  <a:schemeClr val="tx2"/>
                </a:solidFill>
                <a:latin typeface="Times New Roman" panose="02020603050405020304" pitchFamily="18" charset="0"/>
                <a:ea typeface="+mj-ea"/>
                <a:cs typeface="Times New Roman" panose="02020603050405020304" pitchFamily="18" charset="0"/>
              </a:rPr>
              <a:t>đặt hàng</a:t>
            </a:r>
            <a:endParaRPr lang="en-US" sz="2800" i="1" cap="all" dirty="0">
              <a:solidFill>
                <a:schemeClr val="tx2"/>
              </a:solidFill>
              <a:effectLst/>
              <a:latin typeface="Times New Roman" panose="02020603050405020304" pitchFamily="18" charset="0"/>
              <a:ea typeface="+mj-ea"/>
              <a:cs typeface="Times New Roman" panose="02020603050405020304" pitchFamily="18" charset="0"/>
            </a:endParaRPr>
          </a:p>
        </p:txBody>
      </p:sp>
      <p:cxnSp>
        <p:nvCxnSpPr>
          <p:cNvPr id="33" name="Straight Connector 32">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890239" y="1"/>
            <a:ext cx="2499667"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45624E2-D7E2-C5D4-CEB7-70BB59D2BA4A}"/>
              </a:ext>
            </a:extLst>
          </p:cNvPr>
          <p:cNvPicPr>
            <a:picLocks noChangeAspect="1"/>
          </p:cNvPicPr>
          <p:nvPr/>
        </p:nvPicPr>
        <p:blipFill>
          <a:blip r:embed="rId3"/>
          <a:stretch>
            <a:fillRect/>
          </a:stretch>
        </p:blipFill>
        <p:spPr>
          <a:xfrm>
            <a:off x="451884" y="2348720"/>
            <a:ext cx="4967288" cy="3308324"/>
          </a:xfrm>
          <a:prstGeom prst="rect">
            <a:avLst/>
          </a:prstGeom>
          <a:noFill/>
        </p:spPr>
      </p:pic>
      <p:sp>
        <p:nvSpPr>
          <p:cNvPr id="7" name="TextBox 6">
            <a:extLst>
              <a:ext uri="{FF2B5EF4-FFF2-40B4-BE49-F238E27FC236}">
                <a16:creationId xmlns:a16="http://schemas.microsoft.com/office/drawing/2014/main" id="{80AED26D-FABD-A3D4-8CA1-AA0F80411D49}"/>
              </a:ext>
            </a:extLst>
          </p:cNvPr>
          <p:cNvSpPr txBox="1"/>
          <p:nvPr/>
        </p:nvSpPr>
        <p:spPr>
          <a:xfrm>
            <a:off x="5862083" y="2735151"/>
            <a:ext cx="5809778" cy="2904651"/>
          </a:xfrm>
          <a:prstGeom prst="rect">
            <a:avLst/>
          </a:prstGeom>
        </p:spPr>
        <p:txBody>
          <a:bodyPr vert="horz" lIns="91440" tIns="45720" rIns="91440" bIns="45720" rtlCol="0" anchor="t">
            <a:normAutofit/>
          </a:bodyPr>
          <a:lstStyle/>
          <a:p>
            <a:pPr marL="342900" lvl="0" indent="-342900" algn="just">
              <a:lnSpc>
                <a:spcPct val="107000"/>
              </a:lnSpc>
              <a:spcAft>
                <a:spcPts val="800"/>
              </a:spcAft>
              <a:buFont typeface="Arial" panose="020B0604020202020204" pitchFamily="34" charset="0"/>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Gồm: Menu , hình ảnh sản phẩm, thông tin, footer.</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Footer: Chứa thông tin liên hệ, liên kết hữu ích và thông tin pháp lý của trang web.</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Menu: Điều hướng giữa các trang và phần của trang web.</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 tin: chứa thông tin, mô tả sản phẩm</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 ảnh sản phẩm: hình sản phẩm sẽ đặt hàng</a:t>
            </a:r>
            <a:endParaRPr lang="vi-VN" sz="1800" dirty="0">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03652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08E6273-C25B-686C-B793-6161D8DFC680}"/>
              </a:ext>
            </a:extLst>
          </p:cNvPr>
          <p:cNvSpPr txBox="1"/>
          <p:nvPr/>
        </p:nvSpPr>
        <p:spPr>
          <a:xfrm>
            <a:off x="1129552" y="540760"/>
            <a:ext cx="10529048" cy="1476375"/>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3400" b="1" i="1" cap="all" dirty="0">
                <a:solidFill>
                  <a:schemeClr val="tx2"/>
                </a:solidFill>
                <a:latin typeface="Times New Roman" panose="02020603050405020304" pitchFamily="18" charset="0"/>
                <a:ea typeface="+mj-ea"/>
                <a:cs typeface="Times New Roman" panose="02020603050405020304" pitchFamily="18" charset="0"/>
              </a:rPr>
              <a:t>2</a:t>
            </a:r>
            <a:r>
              <a:rPr lang="en-US" sz="3400" b="1" i="1" cap="all" dirty="0">
                <a:solidFill>
                  <a:schemeClr val="tx2"/>
                </a:solidFill>
                <a:effectLst/>
                <a:latin typeface="Times New Roman" panose="02020603050405020304" pitchFamily="18" charset="0"/>
                <a:ea typeface="+mj-ea"/>
                <a:cs typeface="Times New Roman" panose="02020603050405020304" pitchFamily="18" charset="0"/>
              </a:rPr>
              <a:t>.</a:t>
            </a:r>
            <a:r>
              <a:rPr lang="vi-VN" sz="3400" b="1" i="1" cap="all" dirty="0">
                <a:solidFill>
                  <a:schemeClr val="tx2"/>
                </a:solidFill>
                <a:effectLst/>
                <a:latin typeface="Times New Roman" panose="02020603050405020304" pitchFamily="18" charset="0"/>
                <a:ea typeface="+mj-ea"/>
                <a:cs typeface="Times New Roman" panose="02020603050405020304" pitchFamily="18" charset="0"/>
              </a:rPr>
              <a:t>2</a:t>
            </a:r>
            <a:r>
              <a:rPr lang="en-US" sz="3400" b="1" i="1" cap="all" dirty="0">
                <a:solidFill>
                  <a:schemeClr val="tx2"/>
                </a:solidFill>
                <a:effectLst/>
                <a:latin typeface="Times New Roman" panose="02020603050405020304" pitchFamily="18" charset="0"/>
                <a:ea typeface="+mj-ea"/>
                <a:cs typeface="Times New Roman" panose="02020603050405020304" pitchFamily="18" charset="0"/>
              </a:rPr>
              <a:t> </a:t>
            </a:r>
            <a:r>
              <a:rPr lang="vi-VN" sz="3400" b="1" i="1" cap="all" dirty="0">
                <a:solidFill>
                  <a:schemeClr val="tx2"/>
                </a:solidFill>
                <a:effectLst/>
                <a:latin typeface="Times New Roman" panose="02020603050405020304" pitchFamily="18" charset="0"/>
                <a:ea typeface="+mj-ea"/>
                <a:cs typeface="Times New Roman" panose="02020603050405020304" pitchFamily="18" charset="0"/>
              </a:rPr>
              <a:t>Sitemap</a:t>
            </a:r>
            <a:endParaRPr lang="en-US" sz="3400" b="1" i="1" cap="all" dirty="0">
              <a:solidFill>
                <a:schemeClr val="tx2"/>
              </a:solidFill>
              <a:effectLst/>
              <a:latin typeface="Times New Roman" panose="02020603050405020304" pitchFamily="18" charset="0"/>
              <a:ea typeface="+mj-ea"/>
              <a:cs typeface="Times New Roman" panose="02020603050405020304" pitchFamily="18" charset="0"/>
            </a:endParaRPr>
          </a:p>
        </p:txBody>
      </p:sp>
      <p:cxnSp>
        <p:nvCxnSpPr>
          <p:cNvPr id="37" name="Straight Connector 36">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84D8AF9-C4E4-3090-EFAB-A0CFA71F939D}"/>
              </a:ext>
            </a:extLst>
          </p:cNvPr>
          <p:cNvPicPr>
            <a:picLocks noChangeAspect="1"/>
          </p:cNvPicPr>
          <p:nvPr/>
        </p:nvPicPr>
        <p:blipFill>
          <a:blip r:embed="rId3"/>
          <a:stretch>
            <a:fillRect/>
          </a:stretch>
        </p:blipFill>
        <p:spPr>
          <a:xfrm>
            <a:off x="1260255" y="2231084"/>
            <a:ext cx="9553956" cy="3119196"/>
          </a:xfrm>
          <a:prstGeom prst="rect">
            <a:avLst/>
          </a:prstGeom>
          <a:noFill/>
        </p:spPr>
      </p:pic>
    </p:spTree>
    <p:extLst>
      <p:ext uri="{BB962C8B-B14F-4D97-AF65-F5344CB8AC3E}">
        <p14:creationId xmlns:p14="http://schemas.microsoft.com/office/powerpoint/2010/main" val="483211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89C274B-D48B-4B1C-39D5-F83EE4131774}"/>
              </a:ext>
            </a:extLst>
          </p:cNvPr>
          <p:cNvSpPr txBox="1">
            <a:spLocks/>
          </p:cNvSpPr>
          <p:nvPr/>
        </p:nvSpPr>
        <p:spPr>
          <a:xfrm>
            <a:off x="0" y="403362"/>
            <a:ext cx="7685314" cy="1142999"/>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400" i="1" kern="1200" cap="all" baseline="0">
                <a:solidFill>
                  <a:schemeClr val="accent6"/>
                </a:solidFill>
                <a:latin typeface="+mj-lt"/>
                <a:ea typeface="+mj-ea"/>
                <a:cs typeface="+mj-cs"/>
              </a:defRPr>
            </a:lvl1pPr>
          </a:lstStyle>
          <a:p>
            <a:r>
              <a:rPr lang="vi-VN" sz="4800" dirty="0">
                <a:solidFill>
                  <a:schemeClr val="bg2"/>
                </a:solidFill>
                <a:latin typeface="Times New Roman" panose="02020603050405020304" pitchFamily="18" charset="0"/>
                <a:cs typeface="Times New Roman" panose="02020603050405020304" pitchFamily="18" charset="0"/>
              </a:rPr>
              <a:t>Chương 3. xây dựng </a:t>
            </a:r>
            <a:endParaRPr lang="en-US" sz="4800" dirty="0">
              <a:solidFill>
                <a:schemeClr val="bg2"/>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3FBA2BF-E0B5-922B-90FF-FE71D39C543E}"/>
              </a:ext>
            </a:extLst>
          </p:cNvPr>
          <p:cNvSpPr txBox="1"/>
          <p:nvPr/>
        </p:nvSpPr>
        <p:spPr>
          <a:xfrm>
            <a:off x="1197428" y="2022504"/>
            <a:ext cx="4898572" cy="3903954"/>
          </a:xfrm>
          <a:prstGeom prst="rect">
            <a:avLst/>
          </a:prstGeom>
          <a:noFill/>
        </p:spPr>
        <p:txBody>
          <a:bodyPr wrap="square">
            <a:spAutoFit/>
          </a:bodyPr>
          <a:lstStyle/>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3.1 Trang chủ</a:t>
            </a:r>
          </a:p>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3.2 Đăng nhập</a:t>
            </a:r>
          </a:p>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3.3 Trang đăng ký</a:t>
            </a:r>
          </a:p>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3.4 Trang danh mục sản phẩm</a:t>
            </a:r>
          </a:p>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3.5 Trang áo</a:t>
            </a:r>
          </a:p>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3.6 Trang chân váy</a:t>
            </a:r>
          </a:p>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3.7 Trang đặt hàng</a:t>
            </a:r>
          </a:p>
        </p:txBody>
      </p:sp>
      <p:sp>
        <p:nvSpPr>
          <p:cNvPr id="15" name="Title 2">
            <a:extLst>
              <a:ext uri="{FF2B5EF4-FFF2-40B4-BE49-F238E27FC236}">
                <a16:creationId xmlns:a16="http://schemas.microsoft.com/office/drawing/2014/main" id="{19E19F70-0939-56C1-5A38-EB961D222133}"/>
              </a:ext>
            </a:extLst>
          </p:cNvPr>
          <p:cNvSpPr txBox="1">
            <a:spLocks/>
          </p:cNvSpPr>
          <p:nvPr/>
        </p:nvSpPr>
        <p:spPr>
          <a:xfrm>
            <a:off x="7053942" y="425724"/>
            <a:ext cx="3537857" cy="1142999"/>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400" i="1" kern="1200" cap="all" baseline="0">
                <a:solidFill>
                  <a:schemeClr val="accent6"/>
                </a:solidFill>
                <a:latin typeface="+mj-lt"/>
                <a:ea typeface="+mj-ea"/>
                <a:cs typeface="+mj-cs"/>
              </a:defRPr>
            </a:lvl1pPr>
          </a:lstStyle>
          <a:p>
            <a:r>
              <a:rPr lang="vi-VN" sz="4800" dirty="0">
                <a:solidFill>
                  <a:schemeClr val="tx1"/>
                </a:solidFill>
                <a:latin typeface="Times New Roman" panose="02020603050405020304" pitchFamily="18" charset="0"/>
                <a:cs typeface="Times New Roman" panose="02020603050405020304" pitchFamily="18" charset="0"/>
              </a:rPr>
              <a:t>ứng dụng </a:t>
            </a:r>
            <a:endParaRPr lang="en-US" sz="4800"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E137FB8-B8F0-10CF-618D-01806F41B40F}"/>
              </a:ext>
            </a:extLst>
          </p:cNvPr>
          <p:cNvSpPr txBox="1"/>
          <p:nvPr/>
        </p:nvSpPr>
        <p:spPr>
          <a:xfrm>
            <a:off x="7053942" y="2304312"/>
            <a:ext cx="4898572" cy="3340338"/>
          </a:xfrm>
          <a:prstGeom prst="rect">
            <a:avLst/>
          </a:prstGeom>
          <a:noFill/>
        </p:spPr>
        <p:txBody>
          <a:bodyPr wrap="square">
            <a:spAutoFit/>
          </a:bodyPr>
          <a:lstStyle/>
          <a:p>
            <a:pPr algn="just">
              <a:lnSpc>
                <a:spcPct val="107000"/>
              </a:lnSpc>
              <a:spcAft>
                <a:spcPts val="800"/>
              </a:spcAft>
            </a:pPr>
            <a:r>
              <a:rPr lang="vi-VN" sz="2800" dirty="0">
                <a:latin typeface="Times New Roman" panose="02020603050405020304" pitchFamily="18" charset="0"/>
                <a:cs typeface="Times New Roman" panose="02020603050405020304" pitchFamily="18" charset="0"/>
              </a:rPr>
              <a:t>3.8 Trang đằm</a:t>
            </a:r>
          </a:p>
          <a:p>
            <a:pPr algn="just">
              <a:lnSpc>
                <a:spcPct val="107000"/>
              </a:lnSpc>
              <a:spcAft>
                <a:spcPts val="800"/>
              </a:spcAft>
            </a:pPr>
            <a:r>
              <a:rPr lang="vi-VN" sz="2800" dirty="0">
                <a:latin typeface="Times New Roman" panose="02020603050405020304" pitchFamily="18" charset="0"/>
                <a:cs typeface="Times New Roman" panose="02020603050405020304" pitchFamily="18" charset="0"/>
              </a:rPr>
              <a:t>3.9 Trang phụ kiện</a:t>
            </a:r>
          </a:p>
          <a:p>
            <a:pPr algn="just">
              <a:lnSpc>
                <a:spcPct val="107000"/>
              </a:lnSpc>
              <a:spcAft>
                <a:spcPts val="800"/>
              </a:spcAft>
            </a:pPr>
            <a:r>
              <a:rPr lang="vi-VN" sz="2800" dirty="0">
                <a:latin typeface="Times New Roman" panose="02020603050405020304" pitchFamily="18" charset="0"/>
                <a:cs typeface="Times New Roman" panose="02020603050405020304" pitchFamily="18" charset="0"/>
              </a:rPr>
              <a:t>3.10 Trang quần</a:t>
            </a:r>
          </a:p>
          <a:p>
            <a:pPr algn="just">
              <a:lnSpc>
                <a:spcPct val="107000"/>
              </a:lnSpc>
              <a:spcAft>
                <a:spcPts val="800"/>
              </a:spcAft>
            </a:pPr>
            <a:r>
              <a:rPr lang="vi-VN" sz="2800" dirty="0">
                <a:latin typeface="Times New Roman" panose="02020603050405020304" pitchFamily="18" charset="0"/>
                <a:cs typeface="Times New Roman" panose="02020603050405020304" pitchFamily="18" charset="0"/>
              </a:rPr>
              <a:t>3.11 Trang set đồ</a:t>
            </a:r>
          </a:p>
          <a:p>
            <a:pPr algn="just">
              <a:lnSpc>
                <a:spcPct val="107000"/>
              </a:lnSpc>
              <a:spcAft>
                <a:spcPts val="800"/>
              </a:spcAft>
            </a:pPr>
            <a:r>
              <a:rPr lang="vi-VN" sz="2800" dirty="0">
                <a:latin typeface="Times New Roman" panose="02020603050405020304" pitchFamily="18" charset="0"/>
                <a:cs typeface="Times New Roman" panose="02020603050405020304" pitchFamily="18" charset="0"/>
              </a:rPr>
              <a:t>3.12 Trang trang sức</a:t>
            </a:r>
          </a:p>
          <a:p>
            <a:pPr algn="just">
              <a:lnSpc>
                <a:spcPct val="107000"/>
              </a:lnSpc>
              <a:spcAft>
                <a:spcPts val="800"/>
              </a:spcAft>
            </a:pPr>
            <a:r>
              <a:rPr lang="vi-VN" sz="2800" dirty="0">
                <a:latin typeface="Times New Roman" panose="02020603050405020304" pitchFamily="18" charset="0"/>
                <a:cs typeface="Times New Roman" panose="02020603050405020304" pitchFamily="18" charset="0"/>
              </a:rPr>
              <a:t>3.13 Về chúng tôi</a:t>
            </a:r>
          </a:p>
        </p:txBody>
      </p:sp>
    </p:spTree>
    <p:extLst>
      <p:ext uri="{BB962C8B-B14F-4D97-AF65-F5344CB8AC3E}">
        <p14:creationId xmlns:p14="http://schemas.microsoft.com/office/powerpoint/2010/main" val="361212168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100EEF7-EF06-F2B8-6E98-D80177E283D9}"/>
              </a:ext>
            </a:extLst>
          </p:cNvPr>
          <p:cNvSpPr txBox="1"/>
          <p:nvPr/>
        </p:nvSpPr>
        <p:spPr>
          <a:xfrm>
            <a:off x="960350" y="541964"/>
            <a:ext cx="4768938" cy="709893"/>
          </a:xfrm>
          <a:prstGeom prst="rect">
            <a:avLst/>
          </a:prstGeom>
        </p:spPr>
        <p:txBody>
          <a:bodyPr vert="horz" lIns="91440" tIns="45720" rIns="91440" bIns="45720" rtlCol="0" anchor="b">
            <a:norm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3.1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chủ</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F5971D2-D94B-6B60-5413-CC14E53CBFBE}"/>
              </a:ext>
            </a:extLst>
          </p:cNvPr>
          <p:cNvPicPr>
            <a:picLocks noChangeAspect="1"/>
          </p:cNvPicPr>
          <p:nvPr/>
        </p:nvPicPr>
        <p:blipFill>
          <a:blip r:embed="rId3"/>
          <a:stretch>
            <a:fillRect/>
          </a:stretch>
        </p:blipFill>
        <p:spPr>
          <a:xfrm>
            <a:off x="2415621" y="1824517"/>
            <a:ext cx="7656033" cy="4140029"/>
          </a:xfrm>
          <a:prstGeom prst="rect">
            <a:avLst/>
          </a:prstGeom>
          <a:noFill/>
        </p:spPr>
      </p:pic>
    </p:spTree>
    <p:extLst>
      <p:ext uri="{BB962C8B-B14F-4D97-AF65-F5344CB8AC3E}">
        <p14:creationId xmlns:p14="http://schemas.microsoft.com/office/powerpoint/2010/main" val="729609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F9A9BE2F-F2CC-8286-8BF8-E500FC8F35AD}"/>
              </a:ext>
            </a:extLst>
          </p:cNvPr>
          <p:cNvGraphicFramePr>
            <a:graphicFrameLocks noGrp="1"/>
          </p:cNvGraphicFramePr>
          <p:nvPr>
            <p:ph idx="1"/>
            <p:extLst>
              <p:ext uri="{D42A27DB-BD31-4B8C-83A1-F6EECF244321}">
                <p14:modId xmlns:p14="http://schemas.microsoft.com/office/powerpoint/2010/main" val="3824296777"/>
              </p:ext>
            </p:extLst>
          </p:nvPr>
        </p:nvGraphicFramePr>
        <p:xfrm>
          <a:off x="587829" y="2746468"/>
          <a:ext cx="8730342" cy="2481211"/>
        </p:xfrm>
        <a:graphic>
          <a:graphicData uri="http://schemas.openxmlformats.org/drawingml/2006/table">
            <a:tbl>
              <a:tblPr firstRow="1" bandRow="1">
                <a:tableStyleId>{793D81CF-94F2-401A-BA57-92F5A7B2D0C5}</a:tableStyleId>
              </a:tblPr>
              <a:tblGrid>
                <a:gridCol w="1012371">
                  <a:extLst>
                    <a:ext uri="{9D8B030D-6E8A-4147-A177-3AD203B41FA5}">
                      <a16:colId xmlns:a16="http://schemas.microsoft.com/office/drawing/2014/main" val="140662149"/>
                    </a:ext>
                  </a:extLst>
                </a:gridCol>
                <a:gridCol w="2950029">
                  <a:extLst>
                    <a:ext uri="{9D8B030D-6E8A-4147-A177-3AD203B41FA5}">
                      <a16:colId xmlns:a16="http://schemas.microsoft.com/office/drawing/2014/main" val="4168807948"/>
                    </a:ext>
                  </a:extLst>
                </a:gridCol>
                <a:gridCol w="2002971">
                  <a:extLst>
                    <a:ext uri="{9D8B030D-6E8A-4147-A177-3AD203B41FA5}">
                      <a16:colId xmlns:a16="http://schemas.microsoft.com/office/drawing/2014/main" val="3642253649"/>
                    </a:ext>
                  </a:extLst>
                </a:gridCol>
                <a:gridCol w="2764971">
                  <a:extLst>
                    <a:ext uri="{9D8B030D-6E8A-4147-A177-3AD203B41FA5}">
                      <a16:colId xmlns:a16="http://schemas.microsoft.com/office/drawing/2014/main" val="4010379950"/>
                    </a:ext>
                  </a:extLst>
                </a:gridCol>
              </a:tblGrid>
              <a:tr h="551205">
                <a:tc>
                  <a:txBody>
                    <a:bodyPr/>
                    <a:lstStyle/>
                    <a:p>
                      <a:pPr algn="ctr"/>
                      <a:r>
                        <a:rPr lang="vi-VN" dirty="0">
                          <a:latin typeface="Times New Roman" panose="02020603050405020304" pitchFamily="18" charset="0"/>
                          <a:cs typeface="Times New Roman" panose="02020603050405020304" pitchFamily="18" charset="0"/>
                        </a:rPr>
                        <a:t>STT</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vi-VN" dirty="0">
                          <a:latin typeface="Times New Roman" panose="02020603050405020304" pitchFamily="18" charset="0"/>
                          <a:cs typeface="Times New Roman" panose="02020603050405020304" pitchFamily="18" charset="0"/>
                        </a:rPr>
                        <a:t>MSSV</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vi-VN" dirty="0">
                          <a:latin typeface="Times New Roman" panose="02020603050405020304" pitchFamily="18" charset="0"/>
                          <a:cs typeface="Times New Roman" panose="02020603050405020304" pitchFamily="18" charset="0"/>
                        </a:rPr>
                        <a:t>Họ và tên</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vi-VN" dirty="0">
                          <a:latin typeface="Times New Roman" panose="02020603050405020304" pitchFamily="18" charset="0"/>
                          <a:cs typeface="Times New Roman" panose="02020603050405020304" pitchFamily="18" charset="0"/>
                        </a:rPr>
                        <a:t>Ghi chú</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27028945"/>
                  </a:ext>
                </a:extLst>
              </a:tr>
              <a:tr h="781235">
                <a:tc>
                  <a:txBody>
                    <a:bodyPr/>
                    <a:lstStyle/>
                    <a:p>
                      <a:pPr algn="ctr"/>
                      <a:r>
                        <a:rPr lang="vi-VN"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r>
                        <a:rPr lang="vi-VN" dirty="0">
                          <a:latin typeface="Times New Roman" panose="02020603050405020304" pitchFamily="18" charset="0"/>
                          <a:cs typeface="Times New Roman" panose="02020603050405020304" pitchFamily="18" charset="0"/>
                        </a:rPr>
                        <a:t>Đỗ Đức Hoàn Châu</a:t>
                      </a:r>
                      <a:endParaRPr lang="en-US" dirty="0">
                        <a:latin typeface="Times New Roman" panose="02020603050405020304" pitchFamily="18" charset="0"/>
                        <a:cs typeface="Times New Roman" panose="02020603050405020304" pitchFamily="18" charset="0"/>
                      </a:endParaRPr>
                    </a:p>
                  </a:txBody>
                  <a:tcPr/>
                </a:tc>
                <a:tc>
                  <a:txBody>
                    <a:bodyPr/>
                    <a:lstStyle/>
                    <a:p>
                      <a:r>
                        <a:rPr lang="vi-VN" dirty="0">
                          <a:latin typeface="Times New Roman" panose="02020603050405020304" pitchFamily="18" charset="0"/>
                          <a:cs typeface="Times New Roman" panose="02020603050405020304" pitchFamily="18" charset="0"/>
                        </a:rPr>
                        <a:t>22651621</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Làm</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Website, </a:t>
                      </a:r>
                      <a:r>
                        <a:rPr lang="vi-VN" sz="1800" kern="1200" dirty="0">
                          <a:solidFill>
                            <a:schemeClr val="dk1"/>
                          </a:solidFill>
                          <a:effectLst/>
                          <a:latin typeface="Times New Roman" panose="02020603050405020304" pitchFamily="18" charset="0"/>
                          <a:ea typeface="+mn-ea"/>
                          <a:cs typeface="Times New Roman" panose="02020603050405020304" pitchFamily="18" charset="0"/>
                        </a:rPr>
                        <a:t>làm</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vi-VN" sz="1800" kern="1200" dirty="0">
                          <a:solidFill>
                            <a:schemeClr val="dk1"/>
                          </a:solidFill>
                          <a:effectLst/>
                          <a:latin typeface="Times New Roman" panose="02020603050405020304" pitchFamily="18" charset="0"/>
                          <a:ea typeface="+mn-ea"/>
                          <a:cs typeface="Times New Roman" panose="02020603050405020304" pitchFamily="18" charset="0"/>
                        </a:rPr>
                        <a:t>word. Ppt, edit ảnh</a:t>
                      </a:r>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8937663"/>
                  </a:ext>
                </a:extLst>
              </a:tr>
              <a:tr h="1015606">
                <a:tc>
                  <a:txBody>
                    <a:bodyPr/>
                    <a:lstStyle/>
                    <a:p>
                      <a:pPr algn="ctr"/>
                      <a:r>
                        <a:rPr lang="vi-VN">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txBody>
                  <a:tcPr/>
                </a:tc>
                <a:tc>
                  <a:txBody>
                    <a:bodyPr/>
                    <a:lstStyle/>
                    <a:p>
                      <a:r>
                        <a:rPr lang="vi-VN" dirty="0">
                          <a:latin typeface="Times New Roman" panose="02020603050405020304" pitchFamily="18" charset="0"/>
                          <a:cs typeface="Times New Roman" panose="02020603050405020304" pitchFamily="18" charset="0"/>
                        </a:rPr>
                        <a:t>Nguyễn Thị Thanh Thương</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22000935</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Làm</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vi-VN" sz="1800" kern="1200" dirty="0">
                          <a:solidFill>
                            <a:schemeClr val="dk1"/>
                          </a:solidFill>
                          <a:effectLst/>
                          <a:latin typeface="Times New Roman" panose="02020603050405020304" pitchFamily="18" charset="0"/>
                          <a:ea typeface="+mn-ea"/>
                          <a:cs typeface="Times New Roman" panose="02020603050405020304" pitchFamily="18" charset="0"/>
                        </a:rPr>
                        <a:t>word</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kiếm</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ảnh</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mô</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tả</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sản</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phẩm</a:t>
                      </a:r>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59251362"/>
                  </a:ext>
                </a:extLst>
              </a:tr>
            </a:tbl>
          </a:graphicData>
        </a:graphic>
      </p:graphicFrame>
      <p:sp>
        <p:nvSpPr>
          <p:cNvPr id="8" name="Title 7">
            <a:extLst>
              <a:ext uri="{FF2B5EF4-FFF2-40B4-BE49-F238E27FC236}">
                <a16:creationId xmlns:a16="http://schemas.microsoft.com/office/drawing/2014/main" id="{47753A1D-7F3C-69FF-B94C-BEFAB7CB89B3}"/>
              </a:ext>
            </a:extLst>
          </p:cNvPr>
          <p:cNvSpPr>
            <a:spLocks noGrp="1"/>
          </p:cNvSpPr>
          <p:nvPr>
            <p:ph type="title"/>
          </p:nvPr>
        </p:nvSpPr>
        <p:spPr>
          <a:xfrm>
            <a:off x="217713" y="359228"/>
            <a:ext cx="4212773" cy="1935479"/>
          </a:xfrm>
        </p:spPr>
        <p:txBody>
          <a:bodyPr/>
          <a:lstStyle/>
          <a:p>
            <a:r>
              <a:rPr lang="vi-VN" dirty="0">
                <a:solidFill>
                  <a:schemeClr val="bg2"/>
                </a:solidFill>
                <a:latin typeface="Times New Roman" panose="02020603050405020304" pitchFamily="18" charset="0"/>
                <a:cs typeface="Times New Roman" panose="02020603050405020304" pitchFamily="18" charset="0"/>
              </a:rPr>
              <a:t>Danh sách th</a:t>
            </a:r>
            <a:endParaRPr lang="en-US" dirty="0">
              <a:solidFill>
                <a:schemeClr val="bg2"/>
              </a:solidFill>
              <a:latin typeface="Times New Roman" panose="02020603050405020304" pitchFamily="18" charset="0"/>
              <a:cs typeface="Times New Roman" panose="02020603050405020304" pitchFamily="18" charset="0"/>
            </a:endParaRPr>
          </a:p>
        </p:txBody>
      </p:sp>
      <p:sp>
        <p:nvSpPr>
          <p:cNvPr id="9" name="Title 7">
            <a:extLst>
              <a:ext uri="{FF2B5EF4-FFF2-40B4-BE49-F238E27FC236}">
                <a16:creationId xmlns:a16="http://schemas.microsoft.com/office/drawing/2014/main" id="{0A773AD2-499B-B222-5C5B-76019453450B}"/>
              </a:ext>
            </a:extLst>
          </p:cNvPr>
          <p:cNvSpPr txBox="1">
            <a:spLocks/>
          </p:cNvSpPr>
          <p:nvPr/>
        </p:nvSpPr>
        <p:spPr>
          <a:xfrm>
            <a:off x="4147455" y="477881"/>
            <a:ext cx="4626431" cy="16981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vi-VN" dirty="0">
                <a:solidFill>
                  <a:schemeClr val="tx1"/>
                </a:solidFill>
                <a:latin typeface="Times New Roman" panose="02020603050405020304" pitchFamily="18" charset="0"/>
                <a:cs typeface="Times New Roman" panose="02020603050405020304" pitchFamily="18" charset="0"/>
              </a:rPr>
              <a:t>ành viên nhóm</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24" name="Picture Placeholder 23" descr="A person in a white dress&#10;&#10;Description automatically generated">
            <a:extLst>
              <a:ext uri="{FF2B5EF4-FFF2-40B4-BE49-F238E27FC236}">
                <a16:creationId xmlns:a16="http://schemas.microsoft.com/office/drawing/2014/main" id="{4DFE76D8-CA7D-9D8D-FFF6-675CEF0380E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0398" r="40398"/>
          <a:stretch>
            <a:fillRect/>
          </a:stretch>
        </p:blipFill>
        <p:spPr>
          <a:xfrm>
            <a:off x="9722985" y="-22860"/>
            <a:ext cx="2651760" cy="6903720"/>
          </a:xfrm>
        </p:spPr>
      </p:pic>
    </p:spTree>
    <p:extLst>
      <p:ext uri="{BB962C8B-B14F-4D97-AF65-F5344CB8AC3E}">
        <p14:creationId xmlns:p14="http://schemas.microsoft.com/office/powerpoint/2010/main" val="103835118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100EEF7-EF06-F2B8-6E98-D80177E283D9}"/>
              </a:ext>
            </a:extLst>
          </p:cNvPr>
          <p:cNvSpPr txBox="1"/>
          <p:nvPr/>
        </p:nvSpPr>
        <p:spPr>
          <a:xfrm>
            <a:off x="960350" y="541964"/>
            <a:ext cx="5745250" cy="709893"/>
          </a:xfrm>
          <a:prstGeom prst="rect">
            <a:avLst/>
          </a:prstGeom>
        </p:spPr>
        <p:txBody>
          <a:bodyPr vert="horz" lIns="91440" tIns="45720" rIns="91440" bIns="45720" rtlCol="0" anchor="b">
            <a:no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effectLst/>
                <a:latin typeface="Times New Roman" panose="02020603050405020304" pitchFamily="18" charset="0"/>
                <a:ea typeface="+mj-ea"/>
                <a:cs typeface="Times New Roman" panose="02020603050405020304" pitchFamily="18" charset="0"/>
              </a:rPr>
              <a:t>2</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vi-VN" sz="3600" b="1" i="1" cap="all" dirty="0">
                <a:solidFill>
                  <a:schemeClr val="tx2"/>
                </a:solidFill>
                <a:latin typeface="Times New Roman" panose="02020603050405020304" pitchFamily="18" charset="0"/>
                <a:ea typeface="+mj-ea"/>
                <a:cs typeface="Times New Roman" panose="02020603050405020304" pitchFamily="18" charset="0"/>
              </a:rPr>
              <a:t> đăng nhập</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2" name="Picture 1">
            <a:extLst>
              <a:ext uri="{FF2B5EF4-FFF2-40B4-BE49-F238E27FC236}">
                <a16:creationId xmlns:a16="http://schemas.microsoft.com/office/drawing/2014/main" id="{98CDD7FA-A2B4-6D2C-3E9F-67D954891019}"/>
              </a:ext>
            </a:extLst>
          </p:cNvPr>
          <p:cNvPicPr>
            <a:picLocks noChangeAspect="1"/>
          </p:cNvPicPr>
          <p:nvPr/>
        </p:nvPicPr>
        <p:blipFill>
          <a:blip r:embed="rId3"/>
          <a:stretch>
            <a:fillRect/>
          </a:stretch>
        </p:blipFill>
        <p:spPr>
          <a:xfrm>
            <a:off x="1437343" y="1804163"/>
            <a:ext cx="8840334" cy="4002503"/>
          </a:xfrm>
          <a:prstGeom prst="rect">
            <a:avLst/>
          </a:prstGeom>
          <a:noFill/>
          <a:ln>
            <a:noFill/>
          </a:ln>
        </p:spPr>
      </p:pic>
      <p:pic>
        <p:nvPicPr>
          <p:cNvPr id="4" name="Picture 3">
            <a:extLst>
              <a:ext uri="{FF2B5EF4-FFF2-40B4-BE49-F238E27FC236}">
                <a16:creationId xmlns:a16="http://schemas.microsoft.com/office/drawing/2014/main" id="{ED376F59-4DCD-4DA5-F094-0F0A52091EE5}"/>
              </a:ext>
            </a:extLst>
          </p:cNvPr>
          <p:cNvPicPr>
            <a:picLocks noChangeAspect="1"/>
          </p:cNvPicPr>
          <p:nvPr/>
        </p:nvPicPr>
        <p:blipFill>
          <a:blip r:embed="rId4"/>
          <a:stretch>
            <a:fillRect/>
          </a:stretch>
        </p:blipFill>
        <p:spPr>
          <a:xfrm>
            <a:off x="4670742" y="2783522"/>
            <a:ext cx="2850515" cy="1290955"/>
          </a:xfrm>
          <a:prstGeom prst="rect">
            <a:avLst/>
          </a:prstGeom>
          <a:noFill/>
          <a:ln>
            <a:noFill/>
          </a:ln>
        </p:spPr>
      </p:pic>
    </p:spTree>
    <p:extLst>
      <p:ext uri="{BB962C8B-B14F-4D97-AF65-F5344CB8AC3E}">
        <p14:creationId xmlns:p14="http://schemas.microsoft.com/office/powerpoint/2010/main" val="2526136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EB45336-0634-FD97-1CB0-D27D437A4519}"/>
              </a:ext>
            </a:extLst>
          </p:cNvPr>
          <p:cNvPicPr>
            <a:picLocks noChangeAspect="1"/>
          </p:cNvPicPr>
          <p:nvPr/>
        </p:nvPicPr>
        <p:blipFill>
          <a:blip r:embed="rId3"/>
          <a:stretch>
            <a:fillRect/>
          </a:stretch>
        </p:blipFill>
        <p:spPr>
          <a:xfrm>
            <a:off x="1466323" y="1343420"/>
            <a:ext cx="5063065" cy="2291036"/>
          </a:xfrm>
          <a:prstGeom prst="rect">
            <a:avLst/>
          </a:prstGeom>
          <a:noFill/>
        </p:spPr>
      </p:pic>
      <p:sp>
        <p:nvSpPr>
          <p:cNvPr id="4" name="TextBox 3">
            <a:extLst>
              <a:ext uri="{FF2B5EF4-FFF2-40B4-BE49-F238E27FC236}">
                <a16:creationId xmlns:a16="http://schemas.microsoft.com/office/drawing/2014/main" id="{07B898EF-DC11-FBBA-6E47-86EB79C115A0}"/>
              </a:ext>
            </a:extLst>
          </p:cNvPr>
          <p:cNvSpPr txBox="1"/>
          <p:nvPr/>
        </p:nvSpPr>
        <p:spPr>
          <a:xfrm>
            <a:off x="960350" y="541964"/>
            <a:ext cx="4768938" cy="709893"/>
          </a:xfrm>
          <a:prstGeom prst="rect">
            <a:avLst/>
          </a:prstGeom>
        </p:spPr>
        <p:txBody>
          <a:bodyPr vert="horz" lIns="91440" tIns="45720" rIns="91440" bIns="45720" rtlCol="0" anchor="b">
            <a:norm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vi-VN" sz="3600" b="1" i="1" cap="all" dirty="0">
                <a:solidFill>
                  <a:schemeClr val="tx2"/>
                </a:solidFill>
                <a:latin typeface="Times New Roman" panose="02020603050405020304" pitchFamily="18" charset="0"/>
                <a:ea typeface="+mj-ea"/>
                <a:cs typeface="Times New Roman" panose="02020603050405020304" pitchFamily="18" charset="0"/>
              </a:rPr>
              <a:t> đăng ký</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5" name="Picture 4">
            <a:extLst>
              <a:ext uri="{FF2B5EF4-FFF2-40B4-BE49-F238E27FC236}">
                <a16:creationId xmlns:a16="http://schemas.microsoft.com/office/drawing/2014/main" id="{E06C60BA-91AB-C7F9-80C3-CA8F29492EE7}"/>
              </a:ext>
            </a:extLst>
          </p:cNvPr>
          <p:cNvPicPr>
            <a:picLocks noChangeAspect="1"/>
          </p:cNvPicPr>
          <p:nvPr/>
        </p:nvPicPr>
        <p:blipFill>
          <a:blip r:embed="rId4"/>
          <a:stretch>
            <a:fillRect/>
          </a:stretch>
        </p:blipFill>
        <p:spPr>
          <a:xfrm>
            <a:off x="4551405" y="3891992"/>
            <a:ext cx="5850192" cy="2616631"/>
          </a:xfrm>
          <a:prstGeom prst="rect">
            <a:avLst/>
          </a:prstGeom>
          <a:noFill/>
          <a:ln>
            <a:noFill/>
          </a:ln>
        </p:spPr>
      </p:pic>
    </p:spTree>
    <p:extLst>
      <p:ext uri="{BB962C8B-B14F-4D97-AF65-F5344CB8AC3E}">
        <p14:creationId xmlns:p14="http://schemas.microsoft.com/office/powerpoint/2010/main" val="1830877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100EEF7-EF06-F2B8-6E98-D80177E283D9}"/>
              </a:ext>
            </a:extLst>
          </p:cNvPr>
          <p:cNvSpPr txBox="1"/>
          <p:nvPr/>
        </p:nvSpPr>
        <p:spPr>
          <a:xfrm>
            <a:off x="960350" y="541964"/>
            <a:ext cx="7889736" cy="709893"/>
          </a:xfrm>
          <a:prstGeom prst="rect">
            <a:avLst/>
          </a:prstGeom>
        </p:spPr>
        <p:txBody>
          <a:bodyPr vert="horz" lIns="91440" tIns="45720" rIns="91440" bIns="45720" rtlCol="0" anchor="b">
            <a:no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effectLst/>
                <a:latin typeface="Times New Roman" panose="02020603050405020304" pitchFamily="18" charset="0"/>
                <a:ea typeface="+mj-ea"/>
                <a:cs typeface="Times New Roman" panose="02020603050405020304" pitchFamily="18" charset="0"/>
              </a:rPr>
              <a:t>4</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vi-VN" sz="3600" b="1" i="1" cap="all" dirty="0">
                <a:solidFill>
                  <a:schemeClr val="tx2"/>
                </a:solidFill>
                <a:effectLst/>
                <a:latin typeface="Times New Roman" panose="02020603050405020304" pitchFamily="18" charset="0"/>
                <a:ea typeface="+mj-ea"/>
                <a:cs typeface="Times New Roman" panose="02020603050405020304" pitchFamily="18" charset="0"/>
              </a:rPr>
              <a:t>danh mục sản phẩm</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2" name="Picture 1">
            <a:extLst>
              <a:ext uri="{FF2B5EF4-FFF2-40B4-BE49-F238E27FC236}">
                <a16:creationId xmlns:a16="http://schemas.microsoft.com/office/drawing/2014/main" id="{735F2A0E-4EF2-8D14-CD6F-1C76E1AF2855}"/>
              </a:ext>
            </a:extLst>
          </p:cNvPr>
          <p:cNvPicPr>
            <a:picLocks noChangeAspect="1"/>
          </p:cNvPicPr>
          <p:nvPr/>
        </p:nvPicPr>
        <p:blipFill>
          <a:blip r:embed="rId3"/>
          <a:stretch>
            <a:fillRect/>
          </a:stretch>
        </p:blipFill>
        <p:spPr>
          <a:xfrm>
            <a:off x="1556657" y="1402894"/>
            <a:ext cx="9246352" cy="4127049"/>
          </a:xfrm>
          <a:prstGeom prst="rect">
            <a:avLst/>
          </a:prstGeom>
          <a:noFill/>
          <a:ln>
            <a:noFill/>
          </a:ln>
        </p:spPr>
      </p:pic>
    </p:spTree>
    <p:extLst>
      <p:ext uri="{BB962C8B-B14F-4D97-AF65-F5344CB8AC3E}">
        <p14:creationId xmlns:p14="http://schemas.microsoft.com/office/powerpoint/2010/main" val="2311441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898EF-DC11-FBBA-6E47-86EB79C115A0}"/>
              </a:ext>
            </a:extLst>
          </p:cNvPr>
          <p:cNvSpPr txBox="1"/>
          <p:nvPr/>
        </p:nvSpPr>
        <p:spPr>
          <a:xfrm>
            <a:off x="960350" y="541964"/>
            <a:ext cx="4768938" cy="709893"/>
          </a:xfrm>
          <a:prstGeom prst="rect">
            <a:avLst/>
          </a:prstGeom>
        </p:spPr>
        <p:txBody>
          <a:bodyPr vert="horz" lIns="91440" tIns="45720" rIns="91440" bIns="45720" rtlCol="0" anchor="b">
            <a:norm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effectLst/>
                <a:latin typeface="Times New Roman" panose="02020603050405020304" pitchFamily="18" charset="0"/>
                <a:ea typeface="+mj-ea"/>
                <a:cs typeface="Times New Roman" panose="02020603050405020304" pitchFamily="18" charset="0"/>
              </a:rPr>
              <a:t>5</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vi-VN" sz="3600" b="1" i="1" cap="all" dirty="0">
                <a:solidFill>
                  <a:schemeClr val="tx2"/>
                </a:solidFill>
                <a:latin typeface="Times New Roman" panose="02020603050405020304" pitchFamily="18" charset="0"/>
                <a:ea typeface="+mj-ea"/>
                <a:cs typeface="Times New Roman" panose="02020603050405020304" pitchFamily="18" charset="0"/>
              </a:rPr>
              <a:t> áo</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3" name="Picture 2">
            <a:extLst>
              <a:ext uri="{FF2B5EF4-FFF2-40B4-BE49-F238E27FC236}">
                <a16:creationId xmlns:a16="http://schemas.microsoft.com/office/drawing/2014/main" id="{9B74EEED-C19C-EC04-98C7-91202A7EB6FF}"/>
              </a:ext>
            </a:extLst>
          </p:cNvPr>
          <p:cNvPicPr>
            <a:picLocks noChangeAspect="1"/>
          </p:cNvPicPr>
          <p:nvPr/>
        </p:nvPicPr>
        <p:blipFill>
          <a:blip r:embed="rId3"/>
          <a:stretch>
            <a:fillRect/>
          </a:stretch>
        </p:blipFill>
        <p:spPr>
          <a:xfrm>
            <a:off x="1276036" y="1360645"/>
            <a:ext cx="5429210" cy="2449355"/>
          </a:xfrm>
          <a:prstGeom prst="rect">
            <a:avLst/>
          </a:prstGeom>
          <a:noFill/>
          <a:ln>
            <a:noFill/>
          </a:ln>
        </p:spPr>
      </p:pic>
      <p:pic>
        <p:nvPicPr>
          <p:cNvPr id="6" name="Picture 5">
            <a:extLst>
              <a:ext uri="{FF2B5EF4-FFF2-40B4-BE49-F238E27FC236}">
                <a16:creationId xmlns:a16="http://schemas.microsoft.com/office/drawing/2014/main" id="{0AAD2E14-600D-271B-77F1-9BC58E4D2B13}"/>
              </a:ext>
            </a:extLst>
          </p:cNvPr>
          <p:cNvPicPr>
            <a:picLocks noChangeAspect="1"/>
          </p:cNvPicPr>
          <p:nvPr/>
        </p:nvPicPr>
        <p:blipFill>
          <a:blip r:embed="rId4"/>
          <a:stretch>
            <a:fillRect/>
          </a:stretch>
        </p:blipFill>
        <p:spPr>
          <a:xfrm>
            <a:off x="5454097" y="3918789"/>
            <a:ext cx="5857085" cy="2658148"/>
          </a:xfrm>
          <a:prstGeom prst="rect">
            <a:avLst/>
          </a:prstGeom>
          <a:noFill/>
          <a:ln>
            <a:noFill/>
          </a:ln>
        </p:spPr>
      </p:pic>
    </p:spTree>
    <p:extLst>
      <p:ext uri="{BB962C8B-B14F-4D97-AF65-F5344CB8AC3E}">
        <p14:creationId xmlns:p14="http://schemas.microsoft.com/office/powerpoint/2010/main" val="3658472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898EF-DC11-FBBA-6E47-86EB79C115A0}"/>
              </a:ext>
            </a:extLst>
          </p:cNvPr>
          <p:cNvSpPr txBox="1"/>
          <p:nvPr/>
        </p:nvSpPr>
        <p:spPr>
          <a:xfrm>
            <a:off x="960350" y="541964"/>
            <a:ext cx="5569038" cy="709893"/>
          </a:xfrm>
          <a:prstGeom prst="rect">
            <a:avLst/>
          </a:prstGeom>
        </p:spPr>
        <p:txBody>
          <a:bodyPr vert="horz" lIns="91440" tIns="45720" rIns="91440" bIns="45720" rtlCol="0" anchor="b">
            <a:norm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latin typeface="Times New Roman" panose="02020603050405020304" pitchFamily="18" charset="0"/>
                <a:ea typeface="+mj-ea"/>
                <a:cs typeface="Times New Roman" panose="02020603050405020304" pitchFamily="18" charset="0"/>
              </a:rPr>
              <a:t>6</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vi-VN" sz="3600" b="1" i="1" cap="all" dirty="0">
                <a:solidFill>
                  <a:schemeClr val="tx2"/>
                </a:solidFill>
                <a:latin typeface="Times New Roman" panose="02020603050405020304" pitchFamily="18" charset="0"/>
                <a:ea typeface="+mj-ea"/>
                <a:cs typeface="Times New Roman" panose="02020603050405020304" pitchFamily="18" charset="0"/>
              </a:rPr>
              <a:t> chân váy</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3" name="Picture 2">
            <a:extLst>
              <a:ext uri="{FF2B5EF4-FFF2-40B4-BE49-F238E27FC236}">
                <a16:creationId xmlns:a16="http://schemas.microsoft.com/office/drawing/2014/main" id="{61225698-5B5D-6637-4D04-7EC48613D78B}"/>
              </a:ext>
            </a:extLst>
          </p:cNvPr>
          <p:cNvPicPr>
            <a:picLocks noChangeAspect="1"/>
          </p:cNvPicPr>
          <p:nvPr/>
        </p:nvPicPr>
        <p:blipFill>
          <a:blip r:embed="rId3"/>
          <a:stretch>
            <a:fillRect/>
          </a:stretch>
        </p:blipFill>
        <p:spPr>
          <a:xfrm>
            <a:off x="1148762" y="1589314"/>
            <a:ext cx="5192214" cy="2596107"/>
          </a:xfrm>
          <a:prstGeom prst="rect">
            <a:avLst/>
          </a:prstGeom>
          <a:noFill/>
          <a:ln>
            <a:noFill/>
          </a:ln>
        </p:spPr>
      </p:pic>
      <p:pic>
        <p:nvPicPr>
          <p:cNvPr id="6" name="Picture 5">
            <a:extLst>
              <a:ext uri="{FF2B5EF4-FFF2-40B4-BE49-F238E27FC236}">
                <a16:creationId xmlns:a16="http://schemas.microsoft.com/office/drawing/2014/main" id="{BF620A0D-397D-CC4A-ECAA-08575BA655CE}"/>
              </a:ext>
            </a:extLst>
          </p:cNvPr>
          <p:cNvPicPr>
            <a:picLocks noChangeAspect="1"/>
          </p:cNvPicPr>
          <p:nvPr/>
        </p:nvPicPr>
        <p:blipFill>
          <a:blip r:embed="rId4"/>
          <a:stretch>
            <a:fillRect/>
          </a:stretch>
        </p:blipFill>
        <p:spPr>
          <a:xfrm>
            <a:off x="5186048" y="4185421"/>
            <a:ext cx="5430748" cy="2469113"/>
          </a:xfrm>
          <a:prstGeom prst="rect">
            <a:avLst/>
          </a:prstGeom>
          <a:noFill/>
          <a:ln>
            <a:noFill/>
          </a:ln>
        </p:spPr>
      </p:pic>
    </p:spTree>
    <p:extLst>
      <p:ext uri="{BB962C8B-B14F-4D97-AF65-F5344CB8AC3E}">
        <p14:creationId xmlns:p14="http://schemas.microsoft.com/office/powerpoint/2010/main" val="104433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898EF-DC11-FBBA-6E47-86EB79C115A0}"/>
              </a:ext>
            </a:extLst>
          </p:cNvPr>
          <p:cNvSpPr txBox="1"/>
          <p:nvPr/>
        </p:nvSpPr>
        <p:spPr>
          <a:xfrm>
            <a:off x="960350" y="541964"/>
            <a:ext cx="5569038" cy="709893"/>
          </a:xfrm>
          <a:prstGeom prst="rect">
            <a:avLst/>
          </a:prstGeom>
        </p:spPr>
        <p:txBody>
          <a:bodyPr vert="horz" lIns="91440" tIns="45720" rIns="91440" bIns="45720" rtlCol="0" anchor="b">
            <a:norm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latin typeface="Times New Roman" panose="02020603050405020304" pitchFamily="18" charset="0"/>
                <a:ea typeface="+mj-ea"/>
                <a:cs typeface="Times New Roman" panose="02020603050405020304" pitchFamily="18" charset="0"/>
              </a:rPr>
              <a:t>7</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vi-VN" sz="3600" b="1" i="1" cap="all" dirty="0">
                <a:solidFill>
                  <a:schemeClr val="tx2"/>
                </a:solidFill>
                <a:latin typeface="Times New Roman" panose="02020603050405020304" pitchFamily="18" charset="0"/>
                <a:ea typeface="+mj-ea"/>
                <a:cs typeface="Times New Roman" panose="02020603050405020304" pitchFamily="18" charset="0"/>
              </a:rPr>
              <a:t> đặt hàng</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2" name="Picture 1">
            <a:extLst>
              <a:ext uri="{FF2B5EF4-FFF2-40B4-BE49-F238E27FC236}">
                <a16:creationId xmlns:a16="http://schemas.microsoft.com/office/drawing/2014/main" id="{B7721A60-B63D-1337-3FC3-0EAB6B4FE4FF}"/>
              </a:ext>
            </a:extLst>
          </p:cNvPr>
          <p:cNvPicPr>
            <a:picLocks noChangeAspect="1"/>
          </p:cNvPicPr>
          <p:nvPr/>
        </p:nvPicPr>
        <p:blipFill>
          <a:blip r:embed="rId3"/>
          <a:stretch>
            <a:fillRect/>
          </a:stretch>
        </p:blipFill>
        <p:spPr>
          <a:xfrm>
            <a:off x="1208316" y="1306287"/>
            <a:ext cx="5373093" cy="2438400"/>
          </a:xfrm>
          <a:prstGeom prst="rect">
            <a:avLst/>
          </a:prstGeom>
          <a:noFill/>
          <a:ln>
            <a:noFill/>
          </a:ln>
        </p:spPr>
      </p:pic>
      <p:pic>
        <p:nvPicPr>
          <p:cNvPr id="5" name="Picture 4">
            <a:extLst>
              <a:ext uri="{FF2B5EF4-FFF2-40B4-BE49-F238E27FC236}">
                <a16:creationId xmlns:a16="http://schemas.microsoft.com/office/drawing/2014/main" id="{6F7FE3F0-80F0-7212-CF73-8E9CFBF3BF30}"/>
              </a:ext>
            </a:extLst>
          </p:cNvPr>
          <p:cNvPicPr>
            <a:picLocks noChangeAspect="1"/>
          </p:cNvPicPr>
          <p:nvPr/>
        </p:nvPicPr>
        <p:blipFill>
          <a:blip r:embed="rId4"/>
          <a:stretch>
            <a:fillRect/>
          </a:stretch>
        </p:blipFill>
        <p:spPr>
          <a:xfrm>
            <a:off x="5263604" y="4016280"/>
            <a:ext cx="5774509" cy="2593732"/>
          </a:xfrm>
          <a:prstGeom prst="rect">
            <a:avLst/>
          </a:prstGeom>
          <a:noFill/>
          <a:ln>
            <a:noFill/>
          </a:ln>
        </p:spPr>
      </p:pic>
    </p:spTree>
    <p:extLst>
      <p:ext uri="{BB962C8B-B14F-4D97-AF65-F5344CB8AC3E}">
        <p14:creationId xmlns:p14="http://schemas.microsoft.com/office/powerpoint/2010/main" val="37796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898EF-DC11-FBBA-6E47-86EB79C115A0}"/>
              </a:ext>
            </a:extLst>
          </p:cNvPr>
          <p:cNvSpPr txBox="1"/>
          <p:nvPr/>
        </p:nvSpPr>
        <p:spPr>
          <a:xfrm>
            <a:off x="960350" y="541964"/>
            <a:ext cx="5569038" cy="709893"/>
          </a:xfrm>
          <a:prstGeom prst="rect">
            <a:avLst/>
          </a:prstGeom>
        </p:spPr>
        <p:txBody>
          <a:bodyPr vert="horz" lIns="91440" tIns="45720" rIns="91440" bIns="45720" rtlCol="0" anchor="b">
            <a:norm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latin typeface="Times New Roman" panose="02020603050405020304" pitchFamily="18" charset="0"/>
                <a:ea typeface="+mj-ea"/>
                <a:cs typeface="Times New Roman" panose="02020603050405020304" pitchFamily="18" charset="0"/>
              </a:rPr>
              <a:t>8</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vi-VN" sz="3600" b="1" i="1" cap="all" dirty="0">
                <a:solidFill>
                  <a:schemeClr val="tx2"/>
                </a:solidFill>
                <a:latin typeface="Times New Roman" panose="02020603050405020304" pitchFamily="18" charset="0"/>
                <a:ea typeface="+mj-ea"/>
                <a:cs typeface="Times New Roman" panose="02020603050405020304" pitchFamily="18" charset="0"/>
              </a:rPr>
              <a:t> đầm</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2" name="Picture 1">
            <a:extLst>
              <a:ext uri="{FF2B5EF4-FFF2-40B4-BE49-F238E27FC236}">
                <a16:creationId xmlns:a16="http://schemas.microsoft.com/office/drawing/2014/main" id="{4B6EB9DB-8F1F-ADE8-1C87-D748644E7DFA}"/>
              </a:ext>
            </a:extLst>
          </p:cNvPr>
          <p:cNvPicPr>
            <a:picLocks noChangeAspect="1"/>
          </p:cNvPicPr>
          <p:nvPr/>
        </p:nvPicPr>
        <p:blipFill>
          <a:blip r:embed="rId3"/>
          <a:stretch>
            <a:fillRect/>
          </a:stretch>
        </p:blipFill>
        <p:spPr>
          <a:xfrm>
            <a:off x="1096739" y="1436725"/>
            <a:ext cx="5569038" cy="2512158"/>
          </a:xfrm>
          <a:prstGeom prst="rect">
            <a:avLst/>
          </a:prstGeom>
          <a:noFill/>
          <a:ln>
            <a:noFill/>
          </a:ln>
        </p:spPr>
      </p:pic>
      <p:pic>
        <p:nvPicPr>
          <p:cNvPr id="5" name="Picture 4">
            <a:extLst>
              <a:ext uri="{FF2B5EF4-FFF2-40B4-BE49-F238E27FC236}">
                <a16:creationId xmlns:a16="http://schemas.microsoft.com/office/drawing/2014/main" id="{C8A36AC9-2F46-0041-6045-7ED700EDF4CC}"/>
              </a:ext>
            </a:extLst>
          </p:cNvPr>
          <p:cNvPicPr>
            <a:picLocks noChangeAspect="1"/>
          </p:cNvPicPr>
          <p:nvPr/>
        </p:nvPicPr>
        <p:blipFill>
          <a:blip r:embed="rId4"/>
          <a:stretch>
            <a:fillRect/>
          </a:stretch>
        </p:blipFill>
        <p:spPr>
          <a:xfrm>
            <a:off x="5184366" y="4133751"/>
            <a:ext cx="5569037" cy="2485676"/>
          </a:xfrm>
          <a:prstGeom prst="rect">
            <a:avLst/>
          </a:prstGeom>
          <a:noFill/>
          <a:ln>
            <a:noFill/>
          </a:ln>
        </p:spPr>
      </p:pic>
    </p:spTree>
    <p:extLst>
      <p:ext uri="{BB962C8B-B14F-4D97-AF65-F5344CB8AC3E}">
        <p14:creationId xmlns:p14="http://schemas.microsoft.com/office/powerpoint/2010/main" val="2537746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898EF-DC11-FBBA-6E47-86EB79C115A0}"/>
              </a:ext>
            </a:extLst>
          </p:cNvPr>
          <p:cNvSpPr txBox="1"/>
          <p:nvPr/>
        </p:nvSpPr>
        <p:spPr>
          <a:xfrm>
            <a:off x="960350" y="541964"/>
            <a:ext cx="5569038" cy="709893"/>
          </a:xfrm>
          <a:prstGeom prst="rect">
            <a:avLst/>
          </a:prstGeom>
        </p:spPr>
        <p:txBody>
          <a:bodyPr vert="horz" lIns="91440" tIns="45720" rIns="91440" bIns="45720" rtlCol="0" anchor="b">
            <a:norm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latin typeface="Times New Roman" panose="02020603050405020304" pitchFamily="18" charset="0"/>
                <a:ea typeface="+mj-ea"/>
                <a:cs typeface="Times New Roman" panose="02020603050405020304" pitchFamily="18" charset="0"/>
              </a:rPr>
              <a:t>9</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vi-VN" sz="3600" b="1" i="1" cap="all" dirty="0">
                <a:solidFill>
                  <a:schemeClr val="tx2"/>
                </a:solidFill>
                <a:latin typeface="Times New Roman" panose="02020603050405020304" pitchFamily="18" charset="0"/>
                <a:ea typeface="+mj-ea"/>
                <a:cs typeface="Times New Roman" panose="02020603050405020304" pitchFamily="18" charset="0"/>
              </a:rPr>
              <a:t> phụ kiện</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2" name="Picture 1">
            <a:extLst>
              <a:ext uri="{FF2B5EF4-FFF2-40B4-BE49-F238E27FC236}">
                <a16:creationId xmlns:a16="http://schemas.microsoft.com/office/drawing/2014/main" id="{2E3F55D7-AC5C-ABEC-21DC-7BC548E9367C}"/>
              </a:ext>
            </a:extLst>
          </p:cNvPr>
          <p:cNvPicPr>
            <a:picLocks noChangeAspect="1"/>
          </p:cNvPicPr>
          <p:nvPr/>
        </p:nvPicPr>
        <p:blipFill>
          <a:blip r:embed="rId3"/>
          <a:stretch>
            <a:fillRect/>
          </a:stretch>
        </p:blipFill>
        <p:spPr>
          <a:xfrm>
            <a:off x="1099457" y="1553930"/>
            <a:ext cx="5429931" cy="2457523"/>
          </a:xfrm>
          <a:prstGeom prst="rect">
            <a:avLst/>
          </a:prstGeom>
          <a:noFill/>
          <a:ln>
            <a:noFill/>
          </a:ln>
        </p:spPr>
      </p:pic>
      <p:pic>
        <p:nvPicPr>
          <p:cNvPr id="5" name="Picture 4">
            <a:extLst>
              <a:ext uri="{FF2B5EF4-FFF2-40B4-BE49-F238E27FC236}">
                <a16:creationId xmlns:a16="http://schemas.microsoft.com/office/drawing/2014/main" id="{373E3E24-BB10-9266-636F-AB7B279AB6DE}"/>
              </a:ext>
            </a:extLst>
          </p:cNvPr>
          <p:cNvPicPr>
            <a:picLocks noChangeAspect="1"/>
          </p:cNvPicPr>
          <p:nvPr/>
        </p:nvPicPr>
        <p:blipFill>
          <a:blip r:embed="rId4"/>
          <a:stretch>
            <a:fillRect/>
          </a:stretch>
        </p:blipFill>
        <p:spPr>
          <a:xfrm>
            <a:off x="5490848" y="4178464"/>
            <a:ext cx="5569038" cy="2349935"/>
          </a:xfrm>
          <a:prstGeom prst="rect">
            <a:avLst/>
          </a:prstGeom>
          <a:noFill/>
          <a:ln>
            <a:noFill/>
          </a:ln>
        </p:spPr>
      </p:pic>
    </p:spTree>
    <p:extLst>
      <p:ext uri="{BB962C8B-B14F-4D97-AF65-F5344CB8AC3E}">
        <p14:creationId xmlns:p14="http://schemas.microsoft.com/office/powerpoint/2010/main" val="703405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898EF-DC11-FBBA-6E47-86EB79C115A0}"/>
              </a:ext>
            </a:extLst>
          </p:cNvPr>
          <p:cNvSpPr txBox="1"/>
          <p:nvPr/>
        </p:nvSpPr>
        <p:spPr>
          <a:xfrm>
            <a:off x="960350" y="541964"/>
            <a:ext cx="5569038" cy="709893"/>
          </a:xfrm>
          <a:prstGeom prst="rect">
            <a:avLst/>
          </a:prstGeom>
        </p:spPr>
        <p:txBody>
          <a:bodyPr vert="horz" lIns="91440" tIns="45720" rIns="91440" bIns="45720" rtlCol="0" anchor="b">
            <a:norm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latin typeface="Times New Roman" panose="02020603050405020304" pitchFamily="18" charset="0"/>
                <a:ea typeface="+mj-ea"/>
                <a:cs typeface="Times New Roman" panose="02020603050405020304" pitchFamily="18" charset="0"/>
              </a:rPr>
              <a:t>10</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vi-VN" sz="3600" b="1" i="1" cap="all" dirty="0">
                <a:solidFill>
                  <a:schemeClr val="tx2"/>
                </a:solidFill>
                <a:latin typeface="Times New Roman" panose="02020603050405020304" pitchFamily="18" charset="0"/>
                <a:ea typeface="+mj-ea"/>
                <a:cs typeface="Times New Roman" panose="02020603050405020304" pitchFamily="18" charset="0"/>
              </a:rPr>
              <a:t> quần</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3" name="Picture 2">
            <a:extLst>
              <a:ext uri="{FF2B5EF4-FFF2-40B4-BE49-F238E27FC236}">
                <a16:creationId xmlns:a16="http://schemas.microsoft.com/office/drawing/2014/main" id="{3193BD53-AE6E-07BB-3ADC-65130E5CF6BA}"/>
              </a:ext>
            </a:extLst>
          </p:cNvPr>
          <p:cNvPicPr>
            <a:picLocks noChangeAspect="1"/>
          </p:cNvPicPr>
          <p:nvPr/>
        </p:nvPicPr>
        <p:blipFill>
          <a:blip r:embed="rId3"/>
          <a:stretch>
            <a:fillRect/>
          </a:stretch>
        </p:blipFill>
        <p:spPr>
          <a:xfrm>
            <a:off x="1061583" y="1427678"/>
            <a:ext cx="5295673" cy="2374109"/>
          </a:xfrm>
          <a:prstGeom prst="rect">
            <a:avLst/>
          </a:prstGeom>
          <a:noFill/>
          <a:ln>
            <a:noFill/>
          </a:ln>
        </p:spPr>
      </p:pic>
      <p:pic>
        <p:nvPicPr>
          <p:cNvPr id="6" name="Picture 5">
            <a:extLst>
              <a:ext uri="{FF2B5EF4-FFF2-40B4-BE49-F238E27FC236}">
                <a16:creationId xmlns:a16="http://schemas.microsoft.com/office/drawing/2014/main" id="{1009C1B9-73F4-F9EB-311C-CBDFD6E20C8A}"/>
              </a:ext>
            </a:extLst>
          </p:cNvPr>
          <p:cNvPicPr>
            <a:picLocks noChangeAspect="1"/>
          </p:cNvPicPr>
          <p:nvPr/>
        </p:nvPicPr>
        <p:blipFill>
          <a:blip r:embed="rId4"/>
          <a:stretch>
            <a:fillRect/>
          </a:stretch>
        </p:blipFill>
        <p:spPr>
          <a:xfrm>
            <a:off x="5279614" y="4067788"/>
            <a:ext cx="5431929" cy="2469863"/>
          </a:xfrm>
          <a:prstGeom prst="rect">
            <a:avLst/>
          </a:prstGeom>
          <a:noFill/>
          <a:ln>
            <a:noFill/>
          </a:ln>
        </p:spPr>
      </p:pic>
    </p:spTree>
    <p:extLst>
      <p:ext uri="{BB962C8B-B14F-4D97-AF65-F5344CB8AC3E}">
        <p14:creationId xmlns:p14="http://schemas.microsoft.com/office/powerpoint/2010/main" val="39407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898EF-DC11-FBBA-6E47-86EB79C115A0}"/>
              </a:ext>
            </a:extLst>
          </p:cNvPr>
          <p:cNvSpPr txBox="1"/>
          <p:nvPr/>
        </p:nvSpPr>
        <p:spPr>
          <a:xfrm>
            <a:off x="960350" y="541964"/>
            <a:ext cx="5569038" cy="709893"/>
          </a:xfrm>
          <a:prstGeom prst="rect">
            <a:avLst/>
          </a:prstGeom>
        </p:spPr>
        <p:txBody>
          <a:bodyPr vert="horz" lIns="91440" tIns="45720" rIns="91440" bIns="45720" rtlCol="0" anchor="b">
            <a:norm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latin typeface="Times New Roman" panose="02020603050405020304" pitchFamily="18" charset="0"/>
                <a:ea typeface="+mj-ea"/>
                <a:cs typeface="Times New Roman" panose="02020603050405020304" pitchFamily="18" charset="0"/>
              </a:rPr>
              <a:t>11</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vi-VN" sz="3600" b="1" i="1" cap="all" dirty="0">
                <a:solidFill>
                  <a:schemeClr val="tx2"/>
                </a:solidFill>
                <a:latin typeface="Times New Roman" panose="02020603050405020304" pitchFamily="18" charset="0"/>
                <a:ea typeface="+mj-ea"/>
                <a:cs typeface="Times New Roman" panose="02020603050405020304" pitchFamily="18" charset="0"/>
              </a:rPr>
              <a:t> set đồ</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2" name="Picture 1">
            <a:extLst>
              <a:ext uri="{FF2B5EF4-FFF2-40B4-BE49-F238E27FC236}">
                <a16:creationId xmlns:a16="http://schemas.microsoft.com/office/drawing/2014/main" id="{2571C3A9-D99B-EEF0-173D-07ABA1715005}"/>
              </a:ext>
            </a:extLst>
          </p:cNvPr>
          <p:cNvPicPr>
            <a:picLocks noChangeAspect="1"/>
          </p:cNvPicPr>
          <p:nvPr/>
        </p:nvPicPr>
        <p:blipFill>
          <a:blip r:embed="rId3"/>
          <a:stretch>
            <a:fillRect/>
          </a:stretch>
        </p:blipFill>
        <p:spPr>
          <a:xfrm>
            <a:off x="1099411" y="1488893"/>
            <a:ext cx="5257846" cy="2361366"/>
          </a:xfrm>
          <a:prstGeom prst="rect">
            <a:avLst/>
          </a:prstGeom>
          <a:noFill/>
          <a:ln>
            <a:noFill/>
          </a:ln>
        </p:spPr>
      </p:pic>
      <p:pic>
        <p:nvPicPr>
          <p:cNvPr id="5" name="Picture 4">
            <a:extLst>
              <a:ext uri="{FF2B5EF4-FFF2-40B4-BE49-F238E27FC236}">
                <a16:creationId xmlns:a16="http://schemas.microsoft.com/office/drawing/2014/main" id="{D802B928-3155-9B00-8A26-81B58E5F9651}"/>
              </a:ext>
            </a:extLst>
          </p:cNvPr>
          <p:cNvPicPr>
            <a:picLocks noChangeAspect="1"/>
          </p:cNvPicPr>
          <p:nvPr/>
        </p:nvPicPr>
        <p:blipFill>
          <a:blip r:embed="rId4"/>
          <a:stretch>
            <a:fillRect/>
          </a:stretch>
        </p:blipFill>
        <p:spPr>
          <a:xfrm>
            <a:off x="4968557" y="4087294"/>
            <a:ext cx="5569037" cy="2501309"/>
          </a:xfrm>
          <a:prstGeom prst="rect">
            <a:avLst/>
          </a:prstGeom>
          <a:noFill/>
          <a:ln>
            <a:noFill/>
          </a:ln>
        </p:spPr>
      </p:pic>
    </p:spTree>
    <p:extLst>
      <p:ext uri="{BB962C8B-B14F-4D97-AF65-F5344CB8AC3E}">
        <p14:creationId xmlns:p14="http://schemas.microsoft.com/office/powerpoint/2010/main" val="774704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89C274B-D48B-4B1C-39D5-F83EE4131774}"/>
              </a:ext>
            </a:extLst>
          </p:cNvPr>
          <p:cNvSpPr txBox="1">
            <a:spLocks/>
          </p:cNvSpPr>
          <p:nvPr/>
        </p:nvSpPr>
        <p:spPr>
          <a:xfrm>
            <a:off x="217714" y="1568722"/>
            <a:ext cx="7064829" cy="1142999"/>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400" i="1" kern="1200" cap="all" baseline="0">
                <a:solidFill>
                  <a:schemeClr val="accent6"/>
                </a:solidFill>
                <a:latin typeface="+mj-lt"/>
                <a:ea typeface="+mj-ea"/>
                <a:cs typeface="+mj-cs"/>
              </a:defRPr>
            </a:lvl1pPr>
          </a:lstStyle>
          <a:p>
            <a:r>
              <a:rPr lang="vi-VN" sz="4800" dirty="0">
                <a:solidFill>
                  <a:schemeClr val="bg2"/>
                </a:solidFill>
                <a:latin typeface="Times New Roman" panose="02020603050405020304" pitchFamily="18" charset="0"/>
                <a:cs typeface="Times New Roman" panose="02020603050405020304" pitchFamily="18" charset="0"/>
              </a:rPr>
              <a:t>Chương 1. Giới thiệ </a:t>
            </a:r>
            <a:endParaRPr lang="en-US" sz="4800" dirty="0">
              <a:solidFill>
                <a:schemeClr val="bg2"/>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3FBA2BF-E0B5-922B-90FF-FE71D39C543E}"/>
              </a:ext>
            </a:extLst>
          </p:cNvPr>
          <p:cNvSpPr txBox="1"/>
          <p:nvPr/>
        </p:nvSpPr>
        <p:spPr>
          <a:xfrm>
            <a:off x="3750128" y="3060405"/>
            <a:ext cx="4229101" cy="1085875"/>
          </a:xfrm>
          <a:prstGeom prst="rect">
            <a:avLst/>
          </a:prstGeom>
          <a:noFill/>
        </p:spPr>
        <p:txBody>
          <a:bodyPr wrap="square">
            <a:spAutoFit/>
          </a:bodyPr>
          <a:lstStyle/>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1</a:t>
            </a:r>
            <a:r>
              <a:rPr lang="vi-VN" sz="2800" dirty="0">
                <a:solidFill>
                  <a:schemeClr val="bg2"/>
                </a:solidFill>
                <a:effectLst/>
                <a:latin typeface="Times New Roman" panose="02020603050405020304" pitchFamily="18" charset="0"/>
                <a:cs typeface="Times New Roman" panose="02020603050405020304" pitchFamily="18" charset="0"/>
              </a:rPr>
              <a:t>.1 Mục đích</a:t>
            </a:r>
          </a:p>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1.2 Sitemap</a:t>
            </a:r>
          </a:p>
        </p:txBody>
      </p:sp>
      <p:sp>
        <p:nvSpPr>
          <p:cNvPr id="15" name="Title 2">
            <a:extLst>
              <a:ext uri="{FF2B5EF4-FFF2-40B4-BE49-F238E27FC236}">
                <a16:creationId xmlns:a16="http://schemas.microsoft.com/office/drawing/2014/main" id="{19E19F70-0939-56C1-5A38-EB961D222133}"/>
              </a:ext>
            </a:extLst>
          </p:cNvPr>
          <p:cNvSpPr txBox="1">
            <a:spLocks/>
          </p:cNvSpPr>
          <p:nvPr/>
        </p:nvSpPr>
        <p:spPr>
          <a:xfrm>
            <a:off x="6640286" y="1568722"/>
            <a:ext cx="2797627" cy="1142999"/>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400" i="1" kern="1200" cap="all" baseline="0">
                <a:solidFill>
                  <a:schemeClr val="accent6"/>
                </a:solidFill>
                <a:latin typeface="+mj-lt"/>
                <a:ea typeface="+mj-ea"/>
                <a:cs typeface="+mj-cs"/>
              </a:defRPr>
            </a:lvl1pPr>
          </a:lstStyle>
          <a:p>
            <a:r>
              <a:rPr lang="vi-VN" sz="4800" dirty="0">
                <a:solidFill>
                  <a:schemeClr val="tx1"/>
                </a:solidFill>
                <a:latin typeface="Times New Roman" panose="02020603050405020304" pitchFamily="18" charset="0"/>
                <a:cs typeface="Times New Roman" panose="02020603050405020304" pitchFamily="18" charset="0"/>
              </a:rPr>
              <a:t>U Đề tài</a:t>
            </a:r>
            <a:endParaRPr lang="en-US" sz="4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8857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898EF-DC11-FBBA-6E47-86EB79C115A0}"/>
              </a:ext>
            </a:extLst>
          </p:cNvPr>
          <p:cNvSpPr txBox="1"/>
          <p:nvPr/>
        </p:nvSpPr>
        <p:spPr>
          <a:xfrm>
            <a:off x="960350" y="541964"/>
            <a:ext cx="5569038" cy="709893"/>
          </a:xfrm>
          <a:prstGeom prst="rect">
            <a:avLst/>
          </a:prstGeom>
        </p:spPr>
        <p:txBody>
          <a:bodyPr vert="horz" lIns="91440" tIns="45720" rIns="91440" bIns="45720" rtlCol="0" anchor="b">
            <a:normAutofit/>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latin typeface="Times New Roman" panose="02020603050405020304" pitchFamily="18" charset="0"/>
                <a:ea typeface="+mj-ea"/>
                <a:cs typeface="Times New Roman" panose="02020603050405020304" pitchFamily="18" charset="0"/>
              </a:rPr>
              <a:t>12</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vi-VN" sz="3600" b="1" i="1" cap="all" dirty="0">
                <a:solidFill>
                  <a:schemeClr val="tx2"/>
                </a:solidFill>
                <a:latin typeface="Times New Roman" panose="02020603050405020304" pitchFamily="18" charset="0"/>
                <a:ea typeface="+mj-ea"/>
                <a:cs typeface="Times New Roman" panose="02020603050405020304" pitchFamily="18" charset="0"/>
              </a:rPr>
              <a:t> trang sức</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3" name="Picture 2">
            <a:extLst>
              <a:ext uri="{FF2B5EF4-FFF2-40B4-BE49-F238E27FC236}">
                <a16:creationId xmlns:a16="http://schemas.microsoft.com/office/drawing/2014/main" id="{A50F6EF6-C2FA-ECDE-9B74-F40FAAF91037}"/>
              </a:ext>
            </a:extLst>
          </p:cNvPr>
          <p:cNvPicPr>
            <a:picLocks noChangeAspect="1"/>
          </p:cNvPicPr>
          <p:nvPr/>
        </p:nvPicPr>
        <p:blipFill>
          <a:blip r:embed="rId3"/>
          <a:stretch>
            <a:fillRect/>
          </a:stretch>
        </p:blipFill>
        <p:spPr>
          <a:xfrm>
            <a:off x="1047435" y="1326251"/>
            <a:ext cx="5850481" cy="2655229"/>
          </a:xfrm>
          <a:prstGeom prst="rect">
            <a:avLst/>
          </a:prstGeom>
          <a:noFill/>
          <a:ln>
            <a:noFill/>
          </a:ln>
        </p:spPr>
      </p:pic>
      <p:pic>
        <p:nvPicPr>
          <p:cNvPr id="6" name="Picture 5">
            <a:extLst>
              <a:ext uri="{FF2B5EF4-FFF2-40B4-BE49-F238E27FC236}">
                <a16:creationId xmlns:a16="http://schemas.microsoft.com/office/drawing/2014/main" id="{0386F918-D231-E000-2752-C9DF7F6CC7E5}"/>
              </a:ext>
            </a:extLst>
          </p:cNvPr>
          <p:cNvPicPr>
            <a:picLocks noChangeAspect="1"/>
          </p:cNvPicPr>
          <p:nvPr/>
        </p:nvPicPr>
        <p:blipFill>
          <a:blip r:embed="rId4"/>
          <a:stretch>
            <a:fillRect/>
          </a:stretch>
        </p:blipFill>
        <p:spPr>
          <a:xfrm>
            <a:off x="5326336" y="4055874"/>
            <a:ext cx="5679122" cy="2639519"/>
          </a:xfrm>
          <a:prstGeom prst="rect">
            <a:avLst/>
          </a:prstGeom>
          <a:noFill/>
          <a:ln>
            <a:noFill/>
          </a:ln>
        </p:spPr>
      </p:pic>
    </p:spTree>
    <p:extLst>
      <p:ext uri="{BB962C8B-B14F-4D97-AF65-F5344CB8AC3E}">
        <p14:creationId xmlns:p14="http://schemas.microsoft.com/office/powerpoint/2010/main" val="277331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898EF-DC11-FBBA-6E47-86EB79C115A0}"/>
              </a:ext>
            </a:extLst>
          </p:cNvPr>
          <p:cNvSpPr txBox="1"/>
          <p:nvPr/>
        </p:nvSpPr>
        <p:spPr>
          <a:xfrm>
            <a:off x="960350" y="541964"/>
            <a:ext cx="5569038" cy="709893"/>
          </a:xfrm>
          <a:prstGeom prst="rect">
            <a:avLst/>
          </a:prstGeom>
        </p:spPr>
        <p:txBody>
          <a:bodyPr vert="horz" lIns="91440" tIns="45720" rIns="91440" bIns="45720" rtlCol="0" anchor="b">
            <a:normAutofit fontScale="92500"/>
          </a:bodyPr>
          <a:lstStyle/>
          <a:p>
            <a:pPr>
              <a:lnSpc>
                <a:spcPct val="90000"/>
              </a:lnSpc>
              <a:spcBef>
                <a:spcPct val="0"/>
              </a:spcBef>
              <a:spcAft>
                <a:spcPts val="800"/>
              </a:spcAft>
            </a:pP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3.</a:t>
            </a:r>
            <a:r>
              <a:rPr lang="vi-VN" sz="3600" b="1" i="1" cap="all" dirty="0">
                <a:solidFill>
                  <a:schemeClr val="tx2"/>
                </a:solidFill>
                <a:latin typeface="Times New Roman" panose="02020603050405020304" pitchFamily="18" charset="0"/>
                <a:ea typeface="+mj-ea"/>
                <a:cs typeface="Times New Roman" panose="02020603050405020304" pitchFamily="18" charset="0"/>
              </a:rPr>
              <a:t>13</a:t>
            </a:r>
            <a:r>
              <a:rPr lang="en-US" sz="3600" b="1" i="1" cap="all" dirty="0">
                <a:solidFill>
                  <a:schemeClr val="tx2"/>
                </a:solidFill>
                <a:effectLst/>
                <a:latin typeface="Times New Roman" panose="02020603050405020304" pitchFamily="18" charset="0"/>
                <a:ea typeface="+mj-ea"/>
                <a:cs typeface="Times New Roman" panose="02020603050405020304" pitchFamily="18" charset="0"/>
              </a:rPr>
              <a:t> </a:t>
            </a:r>
            <a:r>
              <a:rPr lang="en-US" sz="3600" b="1" i="1" cap="all" dirty="0" err="1">
                <a:solidFill>
                  <a:schemeClr val="tx2"/>
                </a:solidFill>
                <a:effectLst/>
                <a:latin typeface="Times New Roman" panose="02020603050405020304" pitchFamily="18" charset="0"/>
                <a:ea typeface="+mj-ea"/>
                <a:cs typeface="Times New Roman" panose="02020603050405020304" pitchFamily="18" charset="0"/>
              </a:rPr>
              <a:t>trang</a:t>
            </a:r>
            <a:r>
              <a:rPr lang="vi-VN" sz="3600" b="1" i="1" cap="all" dirty="0">
                <a:solidFill>
                  <a:schemeClr val="tx2"/>
                </a:solidFill>
                <a:latin typeface="Times New Roman" panose="02020603050405020304" pitchFamily="18" charset="0"/>
                <a:ea typeface="+mj-ea"/>
                <a:cs typeface="Times New Roman" panose="02020603050405020304" pitchFamily="18" charset="0"/>
              </a:rPr>
              <a:t> về chúng tôi</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pic>
        <p:nvPicPr>
          <p:cNvPr id="2" name="Picture 1">
            <a:extLst>
              <a:ext uri="{FF2B5EF4-FFF2-40B4-BE49-F238E27FC236}">
                <a16:creationId xmlns:a16="http://schemas.microsoft.com/office/drawing/2014/main" id="{CFA6797B-80D4-7A09-9475-37577D86022E}"/>
              </a:ext>
            </a:extLst>
          </p:cNvPr>
          <p:cNvPicPr>
            <a:picLocks noChangeAspect="1"/>
          </p:cNvPicPr>
          <p:nvPr/>
        </p:nvPicPr>
        <p:blipFill>
          <a:blip r:embed="rId3"/>
          <a:stretch>
            <a:fillRect/>
          </a:stretch>
        </p:blipFill>
        <p:spPr>
          <a:xfrm>
            <a:off x="1077686" y="1380326"/>
            <a:ext cx="5679122" cy="2509084"/>
          </a:xfrm>
          <a:prstGeom prst="rect">
            <a:avLst/>
          </a:prstGeom>
          <a:noFill/>
          <a:ln>
            <a:noFill/>
          </a:ln>
        </p:spPr>
      </p:pic>
      <p:pic>
        <p:nvPicPr>
          <p:cNvPr id="5" name="Picture 4">
            <a:extLst>
              <a:ext uri="{FF2B5EF4-FFF2-40B4-BE49-F238E27FC236}">
                <a16:creationId xmlns:a16="http://schemas.microsoft.com/office/drawing/2014/main" id="{5C03DE1A-F8EF-E7D9-5009-21CB2E65A768}"/>
              </a:ext>
            </a:extLst>
          </p:cNvPr>
          <p:cNvPicPr>
            <a:picLocks noChangeAspect="1"/>
          </p:cNvPicPr>
          <p:nvPr/>
        </p:nvPicPr>
        <p:blipFill>
          <a:blip r:embed="rId4"/>
          <a:stretch>
            <a:fillRect/>
          </a:stretch>
        </p:blipFill>
        <p:spPr>
          <a:xfrm>
            <a:off x="5520372" y="4017879"/>
            <a:ext cx="5423518" cy="2415578"/>
          </a:xfrm>
          <a:prstGeom prst="rect">
            <a:avLst/>
          </a:prstGeom>
          <a:noFill/>
          <a:ln>
            <a:noFill/>
          </a:ln>
        </p:spPr>
      </p:pic>
    </p:spTree>
    <p:extLst>
      <p:ext uri="{BB962C8B-B14F-4D97-AF65-F5344CB8AC3E}">
        <p14:creationId xmlns:p14="http://schemas.microsoft.com/office/powerpoint/2010/main" val="10198013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89C274B-D48B-4B1C-39D5-F83EE4131774}"/>
              </a:ext>
            </a:extLst>
          </p:cNvPr>
          <p:cNvSpPr txBox="1">
            <a:spLocks/>
          </p:cNvSpPr>
          <p:nvPr/>
        </p:nvSpPr>
        <p:spPr>
          <a:xfrm>
            <a:off x="0" y="403362"/>
            <a:ext cx="7663544" cy="1142999"/>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400" i="1" kern="1200" cap="all" baseline="0">
                <a:solidFill>
                  <a:schemeClr val="accent6"/>
                </a:solidFill>
                <a:latin typeface="+mj-lt"/>
                <a:ea typeface="+mj-ea"/>
                <a:cs typeface="+mj-cs"/>
              </a:defRPr>
            </a:lvl1pPr>
          </a:lstStyle>
          <a:p>
            <a:r>
              <a:rPr lang="vi-VN" sz="4800" dirty="0">
                <a:solidFill>
                  <a:schemeClr val="bg2"/>
                </a:solidFill>
                <a:latin typeface="Times New Roman" panose="02020603050405020304" pitchFamily="18" charset="0"/>
                <a:cs typeface="Times New Roman" panose="02020603050405020304" pitchFamily="18" charset="0"/>
              </a:rPr>
              <a:t>Chương 4. kết luận -</a:t>
            </a:r>
            <a:endParaRPr lang="en-US" sz="4800" dirty="0">
              <a:solidFill>
                <a:schemeClr val="bg2"/>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3FBA2BF-E0B5-922B-90FF-FE71D39C543E}"/>
              </a:ext>
            </a:extLst>
          </p:cNvPr>
          <p:cNvSpPr txBox="1"/>
          <p:nvPr/>
        </p:nvSpPr>
        <p:spPr>
          <a:xfrm>
            <a:off x="1710776" y="2992088"/>
            <a:ext cx="4898572" cy="1649491"/>
          </a:xfrm>
          <a:prstGeom prst="rect">
            <a:avLst/>
          </a:prstGeom>
          <a:noFill/>
        </p:spPr>
        <p:txBody>
          <a:bodyPr wrap="square">
            <a:spAutoFit/>
          </a:bodyPr>
          <a:lstStyle/>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4.1 Kết quả đạt được</a:t>
            </a:r>
          </a:p>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4.2 Hạn chế của ứng dụng web</a:t>
            </a:r>
          </a:p>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4.3 Hướng phát triển</a:t>
            </a:r>
          </a:p>
        </p:txBody>
      </p:sp>
      <p:sp>
        <p:nvSpPr>
          <p:cNvPr id="15" name="Title 2">
            <a:extLst>
              <a:ext uri="{FF2B5EF4-FFF2-40B4-BE49-F238E27FC236}">
                <a16:creationId xmlns:a16="http://schemas.microsoft.com/office/drawing/2014/main" id="{19E19F70-0939-56C1-5A38-EB961D222133}"/>
              </a:ext>
            </a:extLst>
          </p:cNvPr>
          <p:cNvSpPr txBox="1">
            <a:spLocks/>
          </p:cNvSpPr>
          <p:nvPr/>
        </p:nvSpPr>
        <p:spPr>
          <a:xfrm>
            <a:off x="5889170" y="876299"/>
            <a:ext cx="5290458" cy="134012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400" i="1" kern="1200" cap="all" baseline="0">
                <a:solidFill>
                  <a:schemeClr val="accent6"/>
                </a:solidFill>
                <a:latin typeface="+mj-lt"/>
                <a:ea typeface="+mj-ea"/>
                <a:cs typeface="+mj-cs"/>
              </a:defRPr>
            </a:lvl1pPr>
          </a:lstStyle>
          <a:p>
            <a:r>
              <a:rPr lang="vi-VN" sz="4800" dirty="0">
                <a:solidFill>
                  <a:schemeClr val="tx1"/>
                </a:solidFill>
                <a:latin typeface="Times New Roman" panose="02020603050405020304" pitchFamily="18" charset="0"/>
                <a:cs typeface="Times New Roman" panose="02020603050405020304" pitchFamily="18" charset="0"/>
              </a:rPr>
              <a:t>Hướng</a:t>
            </a:r>
          </a:p>
          <a:p>
            <a:r>
              <a:rPr lang="vi-VN" sz="4800" dirty="0">
                <a:solidFill>
                  <a:schemeClr val="tx1"/>
                </a:solidFill>
                <a:latin typeface="Times New Roman" panose="02020603050405020304" pitchFamily="18" charset="0"/>
                <a:cs typeface="Times New Roman" panose="02020603050405020304" pitchFamily="18" charset="0"/>
              </a:rPr>
              <a:t> phát triển </a:t>
            </a:r>
            <a:endParaRPr lang="en-US" sz="4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40906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hiết Kế Shop Thời Trang Nữ Ngô Thuỳ Trang">
            <a:extLst>
              <a:ext uri="{FF2B5EF4-FFF2-40B4-BE49-F238E27FC236}">
                <a16:creationId xmlns:a16="http://schemas.microsoft.com/office/drawing/2014/main" id="{76749A69-7551-9EC2-6D42-ADCFA22182B0}"/>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8093" b="8093"/>
          <a:stretch>
            <a:fillRect/>
          </a:stretch>
        </p:blipFill>
        <p:spPr bwMode="auto">
          <a:xfrm>
            <a:off x="8686800" y="-11576"/>
            <a:ext cx="3516775" cy="690372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A012E983-2FAD-D703-CFFB-B00979239D62}"/>
              </a:ext>
            </a:extLst>
          </p:cNvPr>
          <p:cNvSpPr txBox="1">
            <a:spLocks/>
          </p:cNvSpPr>
          <p:nvPr/>
        </p:nvSpPr>
        <p:spPr>
          <a:xfrm>
            <a:off x="754973" y="378380"/>
            <a:ext cx="5500456" cy="950459"/>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pPr algn="just">
              <a:lnSpc>
                <a:spcPct val="107000"/>
              </a:lnSpc>
              <a:spcAft>
                <a:spcPts val="800"/>
              </a:spcAft>
            </a:pPr>
            <a:r>
              <a:rPr lang="vi-VN" sz="3600" b="1" dirty="0">
                <a:effectLst/>
                <a:latin typeface="Times New Roman" panose="02020603050405020304" pitchFamily="18" charset="0"/>
                <a:cs typeface="Times New Roman" panose="02020603050405020304" pitchFamily="18" charset="0"/>
              </a:rPr>
              <a:t>4.1 Kết quả đạt được</a:t>
            </a:r>
          </a:p>
        </p:txBody>
      </p:sp>
      <p:sp>
        <p:nvSpPr>
          <p:cNvPr id="13" name="Content Placeholder 2">
            <a:extLst>
              <a:ext uri="{FF2B5EF4-FFF2-40B4-BE49-F238E27FC236}">
                <a16:creationId xmlns:a16="http://schemas.microsoft.com/office/drawing/2014/main" id="{44E12BD4-7669-8E8E-D20D-C0EBAA9FE15A}"/>
              </a:ext>
            </a:extLst>
          </p:cNvPr>
          <p:cNvSpPr txBox="1">
            <a:spLocks/>
          </p:cNvSpPr>
          <p:nvPr/>
        </p:nvSpPr>
        <p:spPr>
          <a:xfrm>
            <a:off x="519344" y="1891767"/>
            <a:ext cx="7231285" cy="4297680"/>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lnSpc>
                <a:spcPct val="107000"/>
              </a:lnSpc>
              <a:spcAft>
                <a:spcPts val="800"/>
              </a:spcAft>
            </a:pPr>
            <a:r>
              <a:rPr lang="vi-VN" sz="2000" dirty="0">
                <a:solidFill>
                  <a:srgbClr val="0D0D0D"/>
                </a:solidFill>
                <a:effectLst/>
                <a:highlight>
                  <a:srgbClr val="FFFFFF"/>
                </a:highlight>
                <a:latin typeface="Times New Roman" panose="02020603050405020304" pitchFamily="18" charset="0"/>
                <a:ea typeface="Segoe UI" panose="020B0502040204020203" pitchFamily="34" charset="0"/>
                <a:cs typeface="Times New Roman" panose="02020603050405020304" pitchFamily="18" charset="0"/>
              </a:rPr>
              <a:t>Kết quả đã đạt được là xây dựng thành công các website và hoàn thành các chức năng được đề ra ban đầu cho cả người dùng và quản trị viên.</a:t>
            </a:r>
            <a:endParaRPr lang="vi-VN" sz="2000" dirty="0">
              <a:effectLst/>
              <a:latin typeface="Calibri" panose="020F0502020204030204" pitchFamily="34" charset="0"/>
              <a:cs typeface="Times New Roman" panose="02020603050405020304" pitchFamily="18" charset="0"/>
            </a:endParaRPr>
          </a:p>
          <a:p>
            <a:pPr lvl="0" algn="just">
              <a:lnSpc>
                <a:spcPct val="107000"/>
              </a:lnSpc>
              <a:spcAft>
                <a:spcPts val="800"/>
              </a:spcAft>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Xây dựng được các website</a:t>
            </a:r>
            <a:endParaRPr lang="vi-VN" sz="2000" dirty="0">
              <a:effectLst/>
              <a:latin typeface="Calibri" panose="020F0502020204030204" pitchFamily="34" charset="0"/>
              <a:cs typeface="Times New Roman" panose="02020603050405020304" pitchFamily="18" charset="0"/>
            </a:endParaRPr>
          </a:p>
          <a:p>
            <a:pPr>
              <a:lnSpc>
                <a:spcPct val="107000"/>
              </a:lnSpc>
              <a:spcAft>
                <a:spcPts val="800"/>
              </a:spcAft>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Hoàn thành được các chức năng của website như ban đầu đề ra đối với ueser, admin …</a:t>
            </a:r>
            <a:endParaRPr lang="vi-VN" sz="2000" dirty="0">
              <a:effectLst/>
              <a:latin typeface="Calibri" panose="020F0502020204030204" pitchFamily="34" charset="0"/>
              <a:cs typeface="Times New Roman" panose="02020603050405020304" pitchFamily="18" charset="0"/>
            </a:endParaRPr>
          </a:p>
          <a:p>
            <a:pPr indent="0" algn="just">
              <a:lnSpc>
                <a:spcPct val="107000"/>
              </a:lnSpc>
              <a:spcAft>
                <a:spcPts val="800"/>
              </a:spcAft>
              <a:buFont typeface="Arial" panose="020B0604020202020204" pitchFamily="34" charset="0"/>
              <a:buNone/>
            </a:pPr>
            <a:endParaRPr lang="vi-VN" sz="1800"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69063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3839487" y="457200"/>
            <a:ext cx="6741427" cy="896031"/>
          </a:xfrm>
          <a:noFill/>
        </p:spPr>
        <p:txBody>
          <a:bodyPr/>
          <a:lstStyle/>
          <a:p>
            <a:r>
              <a:rPr lang="vi-VN" b="1" dirty="0">
                <a:latin typeface="Times New Roman" panose="02020603050405020304" pitchFamily="18" charset="0"/>
                <a:cs typeface="Times New Roman" panose="02020603050405020304" pitchFamily="18" charset="0"/>
              </a:rPr>
              <a:t>4.2 hạn chế của ứng dụng</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3610887" y="1902652"/>
            <a:ext cx="8004170" cy="4297680"/>
          </a:xfrm>
          <a:noFill/>
        </p:spPr>
        <p:txBody>
          <a:bodyPr vert="horz" lIns="91440" tIns="45720" rIns="91440" bIns="45720" rtlCol="0" anchor="t">
            <a:normAutofit/>
          </a:bodyPr>
          <a:lstStyle/>
          <a:p>
            <a:pPr lvl="0" algn="just">
              <a:lnSpc>
                <a:spcPct val="107000"/>
              </a:lnSpc>
              <a:spcAft>
                <a:spcPts val="800"/>
              </a:spcAft>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Chỉ đang là web tĩnh, chưa có dữ liệu</a:t>
            </a:r>
            <a:endParaRPr lang="vi-VN" sz="2000" dirty="0">
              <a:effectLst/>
              <a:latin typeface="Calibri" panose="020F0502020204030204" pitchFamily="34" charset="0"/>
              <a:cs typeface="Times New Roman" panose="02020603050405020304" pitchFamily="18" charset="0"/>
            </a:endParaRPr>
          </a:p>
          <a:p>
            <a:pPr lvl="0" algn="just">
              <a:lnSpc>
                <a:spcPct val="107000"/>
              </a:lnSpc>
              <a:spcAft>
                <a:spcPts val="800"/>
              </a:spcAft>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Còn một số chức năng chưa hoàn thành được</a:t>
            </a:r>
            <a:endParaRPr lang="vi-VN" sz="2000" dirty="0">
              <a:effectLst/>
              <a:latin typeface="Calibri" panose="020F0502020204030204" pitchFamily="34" charset="0"/>
              <a:cs typeface="Times New Roman" panose="02020603050405020304" pitchFamily="18" charset="0"/>
            </a:endParaRPr>
          </a:p>
          <a:p>
            <a:pPr lvl="0" algn="just">
              <a:lnSpc>
                <a:spcPct val="107000"/>
              </a:lnSpc>
              <a:spcAft>
                <a:spcPts val="800"/>
              </a:spcAft>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gặp khó khăn trong việc hiểu và triển khai các công nghệ phức tạp, đặc biệt là khi phát triển website động hoặc tích hợp các tính năng phức tạp.</a:t>
            </a:r>
            <a:endParaRPr lang="vi-VN" sz="2000" dirty="0">
              <a:effectLst/>
              <a:latin typeface="Calibri" panose="020F0502020204030204" pitchFamily="34" charset="0"/>
              <a:cs typeface="Times New Roman" panose="02020603050405020304" pitchFamily="18" charset="0"/>
            </a:endParaRPr>
          </a:p>
          <a:p>
            <a:pPr lvl="0" algn="just">
              <a:lnSpc>
                <a:spcPct val="107000"/>
              </a:lnSpc>
              <a:spcAft>
                <a:spcPts val="800"/>
              </a:spcAft>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Không có dữ liệu thực để làm việc, dẫn đến việc phát triển website tĩnh mà không có nhiều dữ liệu động để hiển thị.</a:t>
            </a:r>
            <a:endParaRPr lang="vi-VN" sz="2000" dirty="0">
              <a:effectLst/>
              <a:latin typeface="Calibri" panose="020F0502020204030204" pitchFamily="34" charset="0"/>
              <a:cs typeface="Times New Roman" panose="02020603050405020304" pitchFamily="18" charset="0"/>
            </a:endParaRPr>
          </a:p>
          <a:p>
            <a:pPr lvl="0" algn="just">
              <a:lnSpc>
                <a:spcPct val="107000"/>
              </a:lnSpc>
              <a:spcAft>
                <a:spcPts val="800"/>
              </a:spcAft>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Gặp khó khăn trong việc thiết kế một giao diện trực quan và hấp dẫn</a:t>
            </a:r>
            <a:endParaRPr lang="vi-VN" sz="2000" dirty="0">
              <a:effectLst/>
              <a:latin typeface="Calibri" panose="020F0502020204030204" pitchFamily="34" charset="0"/>
              <a:cs typeface="Times New Roman" panose="02020603050405020304" pitchFamily="18" charset="0"/>
            </a:endParaRPr>
          </a:p>
          <a:p>
            <a:endParaRPr lang="en-US" dirty="0"/>
          </a:p>
        </p:txBody>
      </p:sp>
      <p:sp>
        <p:nvSpPr>
          <p:cNvPr id="5" name="Picture Placeholder 4">
            <a:extLst>
              <a:ext uri="{FF2B5EF4-FFF2-40B4-BE49-F238E27FC236}">
                <a16:creationId xmlns:a16="http://schemas.microsoft.com/office/drawing/2014/main" id="{42967E95-8893-8F17-F11D-DA071C007289}"/>
              </a:ext>
            </a:extLst>
          </p:cNvPr>
          <p:cNvSpPr>
            <a:spLocks noGrp="1"/>
          </p:cNvSpPr>
          <p:nvPr>
            <p:ph type="pic" sz="quarter" idx="10"/>
          </p:nvPr>
        </p:nvSpPr>
        <p:spPr/>
        <p:txBody>
          <a:bodyPr/>
          <a:lstStyle/>
          <a:p>
            <a:endParaRPr lang="en-US"/>
          </a:p>
        </p:txBody>
      </p:sp>
      <p:pic>
        <p:nvPicPr>
          <p:cNvPr id="3074" name="Picture 2" descr="Thiết Kế Shop Thời Trang Nữ EQL Apparel">
            <a:extLst>
              <a:ext uri="{FF2B5EF4-FFF2-40B4-BE49-F238E27FC236}">
                <a16:creationId xmlns:a16="http://schemas.microsoft.com/office/drawing/2014/main" id="{4CB6831D-C4DB-7DDC-92E0-CE9A6E5DC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
            <a:ext cx="32730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333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in a white dress&#10;&#10;Description automatically generated">
            <a:extLst>
              <a:ext uri="{FF2B5EF4-FFF2-40B4-BE49-F238E27FC236}">
                <a16:creationId xmlns:a16="http://schemas.microsoft.com/office/drawing/2014/main" id="{53D90120-C867-962D-EE2C-83A9783593D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2614" b="32614"/>
          <a:stretch>
            <a:fillRect/>
          </a:stretch>
        </p:blipFill>
        <p:spPr>
          <a:xfrm>
            <a:off x="-7620" y="5040086"/>
            <a:ext cx="12207240" cy="1847755"/>
          </a:xfrm>
        </p:spPr>
      </p:pic>
      <p:sp>
        <p:nvSpPr>
          <p:cNvPr id="10" name="TextBox 9">
            <a:extLst>
              <a:ext uri="{FF2B5EF4-FFF2-40B4-BE49-F238E27FC236}">
                <a16:creationId xmlns:a16="http://schemas.microsoft.com/office/drawing/2014/main" id="{208E6273-C25B-686C-B793-6161D8DFC680}"/>
              </a:ext>
            </a:extLst>
          </p:cNvPr>
          <p:cNvSpPr txBox="1"/>
          <p:nvPr/>
        </p:nvSpPr>
        <p:spPr>
          <a:xfrm>
            <a:off x="533548" y="1817914"/>
            <a:ext cx="10831285" cy="1825243"/>
          </a:xfrm>
          <a:prstGeom prst="rect">
            <a:avLst/>
          </a:prstGeom>
          <a:noFill/>
        </p:spPr>
        <p:txBody>
          <a:bodyPr wrap="square">
            <a:spAutoFit/>
          </a:bodyPr>
          <a:lstStyle/>
          <a:p>
            <a:pPr marL="342900" lvl="0" indent="-342900" algn="just">
              <a:lnSpc>
                <a:spcPct val="107000"/>
              </a:lnSpc>
              <a:spcAft>
                <a:spcPts val="800"/>
              </a:spcAft>
              <a:buFont typeface="Arial" panose="020B0604020202020204" pitchFamily="34" charset="0"/>
              <a:buChar char="•"/>
            </a:pPr>
            <a:r>
              <a:rPr lang="vi-VN" sz="2000" b="1" dirty="0">
                <a:solidFill>
                  <a:srgbClr val="0D0D0D"/>
                </a:solidFill>
                <a:effectLst/>
                <a:highlight>
                  <a:srgbClr val="FFFFFF"/>
                </a:highlight>
                <a:latin typeface="Times New Roman" panose="02020603050405020304" pitchFamily="18" charset="0"/>
                <a:ea typeface="Segoe UI" panose="020B0502040204020203" pitchFamily="34" charset="0"/>
                <a:cs typeface="Times New Roman" panose="02020603050405020304" pitchFamily="18" charset="0"/>
              </a:rPr>
              <a:t>Học thêm kiến thức và kỹ năng:</a:t>
            </a:r>
            <a:r>
              <a:rPr lang="vi-VN" sz="2000" dirty="0">
                <a:solidFill>
                  <a:srgbClr val="0D0D0D"/>
                </a:solidFill>
                <a:effectLst/>
                <a:highlight>
                  <a:srgbClr val="FFFFFF"/>
                </a:highlight>
                <a:latin typeface="Times New Roman" panose="02020603050405020304" pitchFamily="18" charset="0"/>
                <a:ea typeface="Segoe UI" panose="020B0502040204020203" pitchFamily="34" charset="0"/>
                <a:cs typeface="Times New Roman" panose="02020603050405020304" pitchFamily="18" charset="0"/>
              </a:rPr>
              <a:t>  tập trung vào việc học thêm về các ngôn ngữ lập trình web, framework và công nghệ mới như HTML, CSS, JavaScript, React, Angular, Node.js, và MongoDB, và thực hành thêm .</a:t>
            </a:r>
            <a:endParaRPr lang="vi-VN" sz="20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2000" dirty="0">
                <a:solidFill>
                  <a:srgbClr val="0D0D0D"/>
                </a:solidFill>
                <a:effectLst/>
                <a:highlight>
                  <a:srgbClr val="FFFFFF"/>
                </a:highlight>
                <a:latin typeface="Times New Roman" panose="02020603050405020304" pitchFamily="18" charset="0"/>
                <a:ea typeface="Segoe UI" panose="020B0502040204020203" pitchFamily="34" charset="0"/>
                <a:cs typeface="Times New Roman" panose="02020603050405020304" pitchFamily="18" charset="0"/>
              </a:rPr>
              <a:t>Tìm kiếm hỗ trợ từ giáo viên, mentor hoặc cộng đồng phát triển web để nhận được phản hồi và hướng dẫn</a:t>
            </a:r>
            <a:endParaRPr lang="vi-VN" sz="2000" dirty="0">
              <a:effectLst/>
              <a:latin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817BBD2-CDDB-566B-A20D-23AE2A583BE4}"/>
              </a:ext>
            </a:extLst>
          </p:cNvPr>
          <p:cNvSpPr txBox="1"/>
          <p:nvPr/>
        </p:nvSpPr>
        <p:spPr>
          <a:xfrm>
            <a:off x="761853" y="283028"/>
            <a:ext cx="6194118" cy="1066799"/>
          </a:xfrm>
          <a:prstGeom prst="rect">
            <a:avLst/>
          </a:prstGeom>
        </p:spPr>
        <p:txBody>
          <a:bodyPr vert="horz" lIns="91440" tIns="45720" rIns="91440" bIns="45720" rtlCol="0" anchor="ctr">
            <a:noAutofit/>
          </a:bodyPr>
          <a:lstStyle/>
          <a:p>
            <a:pPr>
              <a:lnSpc>
                <a:spcPct val="90000"/>
              </a:lnSpc>
              <a:spcBef>
                <a:spcPct val="0"/>
              </a:spcBef>
              <a:spcAft>
                <a:spcPts val="800"/>
              </a:spcAft>
            </a:pPr>
            <a:r>
              <a:rPr lang="vi-VN" sz="3600" b="1" i="1" cap="all" dirty="0">
                <a:solidFill>
                  <a:schemeClr val="tx2"/>
                </a:solidFill>
                <a:effectLst/>
                <a:latin typeface="Times New Roman" panose="02020603050405020304" pitchFamily="18" charset="0"/>
                <a:ea typeface="+mj-ea"/>
                <a:cs typeface="Times New Roman" panose="02020603050405020304" pitchFamily="18" charset="0"/>
              </a:rPr>
              <a:t>4.3 hướng phát triển</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391876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89C274B-D48B-4B1C-39D5-F83EE4131774}"/>
              </a:ext>
            </a:extLst>
          </p:cNvPr>
          <p:cNvSpPr txBox="1">
            <a:spLocks/>
          </p:cNvSpPr>
          <p:nvPr/>
        </p:nvSpPr>
        <p:spPr>
          <a:xfrm>
            <a:off x="0" y="403362"/>
            <a:ext cx="8218714" cy="1142999"/>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400" i="1" kern="1200" cap="all" baseline="0">
                <a:solidFill>
                  <a:schemeClr val="accent6"/>
                </a:solidFill>
                <a:latin typeface="+mj-lt"/>
                <a:ea typeface="+mj-ea"/>
                <a:cs typeface="+mj-cs"/>
              </a:defRPr>
            </a:lvl1pPr>
          </a:lstStyle>
          <a:p>
            <a:r>
              <a:rPr lang="vi-VN" sz="4800" dirty="0">
                <a:solidFill>
                  <a:schemeClr val="bg2"/>
                </a:solidFill>
                <a:latin typeface="Times New Roman" panose="02020603050405020304" pitchFamily="18" charset="0"/>
                <a:cs typeface="Times New Roman" panose="02020603050405020304" pitchFamily="18" charset="0"/>
              </a:rPr>
              <a:t>Chương 5. Tài liệu</a:t>
            </a:r>
            <a:endParaRPr lang="en-US" sz="4800" dirty="0">
              <a:solidFill>
                <a:schemeClr val="bg2"/>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3FBA2BF-E0B5-922B-90FF-FE71D39C543E}"/>
              </a:ext>
            </a:extLst>
          </p:cNvPr>
          <p:cNvSpPr txBox="1"/>
          <p:nvPr/>
        </p:nvSpPr>
        <p:spPr>
          <a:xfrm>
            <a:off x="2978102" y="2886062"/>
            <a:ext cx="4898572" cy="1085875"/>
          </a:xfrm>
          <a:prstGeom prst="rect">
            <a:avLst/>
          </a:prstGeom>
          <a:noFill/>
        </p:spPr>
        <p:txBody>
          <a:bodyPr wrap="square">
            <a:spAutoFit/>
          </a:bodyPr>
          <a:lstStyle/>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5.1 Giáo trình – Sách</a:t>
            </a:r>
          </a:p>
          <a:p>
            <a:pPr algn="just">
              <a:lnSpc>
                <a:spcPct val="107000"/>
              </a:lnSpc>
              <a:spcAft>
                <a:spcPts val="800"/>
              </a:spcAft>
            </a:pPr>
            <a:r>
              <a:rPr lang="vi-VN" sz="2800" dirty="0">
                <a:solidFill>
                  <a:schemeClr val="bg2"/>
                </a:solidFill>
                <a:latin typeface="Times New Roman" panose="02020603050405020304" pitchFamily="18" charset="0"/>
                <a:cs typeface="Times New Roman" panose="02020603050405020304" pitchFamily="18" charset="0"/>
              </a:rPr>
              <a:t>5.2 Website</a:t>
            </a:r>
          </a:p>
        </p:txBody>
      </p:sp>
      <p:sp>
        <p:nvSpPr>
          <p:cNvPr id="15" name="Title 2">
            <a:extLst>
              <a:ext uri="{FF2B5EF4-FFF2-40B4-BE49-F238E27FC236}">
                <a16:creationId xmlns:a16="http://schemas.microsoft.com/office/drawing/2014/main" id="{19E19F70-0939-56C1-5A38-EB961D222133}"/>
              </a:ext>
            </a:extLst>
          </p:cNvPr>
          <p:cNvSpPr txBox="1">
            <a:spLocks/>
          </p:cNvSpPr>
          <p:nvPr/>
        </p:nvSpPr>
        <p:spPr>
          <a:xfrm>
            <a:off x="6368141" y="887775"/>
            <a:ext cx="5290458" cy="670061"/>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400" i="1" kern="1200" cap="all" baseline="0">
                <a:solidFill>
                  <a:schemeClr val="accent6"/>
                </a:solidFill>
                <a:latin typeface="+mj-lt"/>
                <a:ea typeface="+mj-ea"/>
                <a:cs typeface="+mj-cs"/>
              </a:defRPr>
            </a:lvl1pPr>
          </a:lstStyle>
          <a:p>
            <a:r>
              <a:rPr lang="vi-VN" sz="4800" dirty="0">
                <a:solidFill>
                  <a:schemeClr val="tx1"/>
                </a:solidFill>
                <a:latin typeface="Times New Roman" panose="02020603050405020304" pitchFamily="18" charset="0"/>
                <a:cs typeface="Times New Roman" panose="02020603050405020304" pitchFamily="18" charset="0"/>
              </a:rPr>
              <a:t>Tham khảo</a:t>
            </a:r>
            <a:endParaRPr lang="en-US" sz="4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18484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7442D4E-0918-7A5E-B07D-847BA50646C1}"/>
              </a:ext>
            </a:extLst>
          </p:cNvPr>
          <p:cNvSpPr txBox="1"/>
          <p:nvPr/>
        </p:nvSpPr>
        <p:spPr>
          <a:xfrm>
            <a:off x="761853" y="283028"/>
            <a:ext cx="6194118" cy="1066799"/>
          </a:xfrm>
          <a:prstGeom prst="rect">
            <a:avLst/>
          </a:prstGeom>
        </p:spPr>
        <p:txBody>
          <a:bodyPr vert="horz" lIns="91440" tIns="45720" rIns="91440" bIns="45720" rtlCol="0" anchor="ctr">
            <a:noAutofit/>
          </a:bodyPr>
          <a:lstStyle/>
          <a:p>
            <a:pPr>
              <a:lnSpc>
                <a:spcPct val="90000"/>
              </a:lnSpc>
              <a:spcBef>
                <a:spcPct val="0"/>
              </a:spcBef>
              <a:spcAft>
                <a:spcPts val="800"/>
              </a:spcAft>
            </a:pPr>
            <a:r>
              <a:rPr lang="vi-VN" sz="3600" b="1" i="1" cap="all" dirty="0">
                <a:solidFill>
                  <a:schemeClr val="tx2"/>
                </a:solidFill>
                <a:effectLst/>
                <a:latin typeface="Times New Roman" panose="02020603050405020304" pitchFamily="18" charset="0"/>
                <a:ea typeface="+mj-ea"/>
                <a:cs typeface="Times New Roman" panose="02020603050405020304" pitchFamily="18" charset="0"/>
              </a:rPr>
              <a:t>5.1 Giáo trình - sách</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sp>
        <p:nvSpPr>
          <p:cNvPr id="13" name="TextBox 12">
            <a:extLst>
              <a:ext uri="{FF2B5EF4-FFF2-40B4-BE49-F238E27FC236}">
                <a16:creationId xmlns:a16="http://schemas.microsoft.com/office/drawing/2014/main" id="{F5D4DE9D-E090-35CA-69F6-7FEE8389E9DA}"/>
              </a:ext>
            </a:extLst>
          </p:cNvPr>
          <p:cNvSpPr txBox="1"/>
          <p:nvPr/>
        </p:nvSpPr>
        <p:spPr>
          <a:xfrm>
            <a:off x="2264228" y="2199432"/>
            <a:ext cx="4691743" cy="2459135"/>
          </a:xfrm>
          <a:prstGeom prst="rect">
            <a:avLst/>
          </a:prstGeom>
          <a:noFill/>
        </p:spPr>
        <p:txBody>
          <a:bodyPr wrap="square">
            <a:spAutoFit/>
          </a:bodyPr>
          <a:lstStyle/>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[1] 02-View_Layout.pdf</a:t>
            </a:r>
            <a:endParaRPr lang="en-US" sz="2400" dirty="0">
              <a:effectLst/>
              <a:latin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[2] 3_CSS.pdf</a:t>
            </a:r>
            <a:endParaRPr lang="en-US" sz="2400" dirty="0">
              <a:effectLst/>
              <a:latin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[3] 5_jquery.pdf</a:t>
            </a:r>
            <a:endParaRPr lang="en-US" sz="2400" dirty="0">
              <a:effectLst/>
              <a:latin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[4] 6_bootstraplibrary.pdf</a:t>
            </a:r>
            <a:endParaRPr lang="en-US" sz="2400" dirty="0">
              <a:effectLst/>
              <a:latin typeface="Calibri" panose="020F0502020204030204" pitchFamily="34" charset="0"/>
              <a:cs typeface="Times New Roman" panose="02020603050405020304" pitchFamily="18" charset="0"/>
            </a:endParaRPr>
          </a:p>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[5] 4_Javascript.pdf</a:t>
            </a:r>
            <a:endParaRPr lang="en-US" sz="2400" dirty="0">
              <a:effectLst/>
              <a:latin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7029544B-56AF-8FBD-881D-CE04407227E4}"/>
              </a:ext>
            </a:extLst>
          </p:cNvPr>
          <p:cNvSpPr txBox="1"/>
          <p:nvPr/>
        </p:nvSpPr>
        <p:spPr>
          <a:xfrm>
            <a:off x="1252005" y="1360711"/>
            <a:ext cx="4691743" cy="583750"/>
          </a:xfrm>
          <a:prstGeom prst="rect">
            <a:avLst/>
          </a:prstGeom>
          <a:noFill/>
        </p:spPr>
        <p:txBody>
          <a:bodyPr wrap="square">
            <a:spAutoFit/>
          </a:bodyPr>
          <a:lstStyle/>
          <a:p>
            <a:pPr algn="just">
              <a:lnSpc>
                <a:spcPct val="107000"/>
              </a:lnSpc>
              <a:spcAft>
                <a:spcPts val="800"/>
              </a:spcAft>
            </a:pPr>
            <a:r>
              <a:rPr lang="vi-VN" sz="3200" dirty="0">
                <a:latin typeface="Times New Roman" panose="02020603050405020304" pitchFamily="18" charset="0"/>
                <a:cs typeface="Times New Roman" panose="02020603050405020304" pitchFamily="18" charset="0"/>
              </a:rPr>
              <a:t>SLIDE bài giảng</a:t>
            </a:r>
            <a:endParaRPr lang="en-US" sz="32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977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7442D4E-0918-7A5E-B07D-847BA50646C1}"/>
              </a:ext>
            </a:extLst>
          </p:cNvPr>
          <p:cNvSpPr txBox="1"/>
          <p:nvPr/>
        </p:nvSpPr>
        <p:spPr>
          <a:xfrm>
            <a:off x="761853" y="283028"/>
            <a:ext cx="6194118" cy="1066799"/>
          </a:xfrm>
          <a:prstGeom prst="rect">
            <a:avLst/>
          </a:prstGeom>
        </p:spPr>
        <p:txBody>
          <a:bodyPr vert="horz" lIns="91440" tIns="45720" rIns="91440" bIns="45720" rtlCol="0" anchor="ctr">
            <a:noAutofit/>
          </a:bodyPr>
          <a:lstStyle/>
          <a:p>
            <a:pPr>
              <a:lnSpc>
                <a:spcPct val="90000"/>
              </a:lnSpc>
              <a:spcBef>
                <a:spcPct val="0"/>
              </a:spcBef>
              <a:spcAft>
                <a:spcPts val="800"/>
              </a:spcAft>
            </a:pPr>
            <a:r>
              <a:rPr lang="vi-VN" sz="3600" b="1" i="1" cap="all" dirty="0">
                <a:solidFill>
                  <a:schemeClr val="tx2"/>
                </a:solidFill>
                <a:effectLst/>
                <a:latin typeface="Times New Roman" panose="02020603050405020304" pitchFamily="18" charset="0"/>
                <a:ea typeface="+mj-ea"/>
                <a:cs typeface="Times New Roman" panose="02020603050405020304" pitchFamily="18" charset="0"/>
              </a:rPr>
              <a:t>5.1 Giáo trình - sách</a:t>
            </a:r>
            <a:endParaRPr lang="en-US" sz="3600" b="1" i="1" cap="all" dirty="0">
              <a:solidFill>
                <a:schemeClr val="tx2"/>
              </a:solidFill>
              <a:effectLst/>
              <a:latin typeface="Times New Roman" panose="02020603050405020304" pitchFamily="18" charset="0"/>
              <a:ea typeface="+mj-ea"/>
              <a:cs typeface="Times New Roman" panose="02020603050405020304" pitchFamily="18" charset="0"/>
            </a:endParaRPr>
          </a:p>
        </p:txBody>
      </p:sp>
      <p:graphicFrame>
        <p:nvGraphicFramePr>
          <p:cNvPr id="8" name="Table 7">
            <a:extLst>
              <a:ext uri="{FF2B5EF4-FFF2-40B4-BE49-F238E27FC236}">
                <a16:creationId xmlns:a16="http://schemas.microsoft.com/office/drawing/2014/main" id="{1B1F9D7F-1095-CD5F-3B9A-0374CE062E43}"/>
              </a:ext>
            </a:extLst>
          </p:cNvPr>
          <p:cNvGraphicFramePr>
            <a:graphicFrameLocks noGrp="1"/>
          </p:cNvGraphicFramePr>
          <p:nvPr>
            <p:extLst>
              <p:ext uri="{D42A27DB-BD31-4B8C-83A1-F6EECF244321}">
                <p14:modId xmlns:p14="http://schemas.microsoft.com/office/powerpoint/2010/main" val="764385421"/>
              </p:ext>
            </p:extLst>
          </p:nvPr>
        </p:nvGraphicFramePr>
        <p:xfrm>
          <a:off x="1404257" y="1717042"/>
          <a:ext cx="9056915" cy="3931920"/>
        </p:xfrm>
        <a:graphic>
          <a:graphicData uri="http://schemas.openxmlformats.org/drawingml/2006/table">
            <a:tbl>
              <a:tblPr firstRow="1" bandRow="1">
                <a:tableStyleId>{9DCAF9ED-07DC-4A11-8D7F-57B35C25682E}</a:tableStyleId>
              </a:tblPr>
              <a:tblGrid>
                <a:gridCol w="4533900">
                  <a:extLst>
                    <a:ext uri="{9D8B030D-6E8A-4147-A177-3AD203B41FA5}">
                      <a16:colId xmlns:a16="http://schemas.microsoft.com/office/drawing/2014/main" val="1750245525"/>
                    </a:ext>
                  </a:extLst>
                </a:gridCol>
                <a:gridCol w="4523015">
                  <a:extLst>
                    <a:ext uri="{9D8B030D-6E8A-4147-A177-3AD203B41FA5}">
                      <a16:colId xmlns:a16="http://schemas.microsoft.com/office/drawing/2014/main" val="4111541042"/>
                    </a:ext>
                  </a:extLst>
                </a:gridCol>
              </a:tblGrid>
              <a:tr h="6724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err="1">
                          <a:solidFill>
                            <a:schemeClr val="lt1"/>
                          </a:solidFill>
                          <a:effectLst/>
                          <a:latin typeface="Times New Roman" panose="02020603050405020304" pitchFamily="18" charset="0"/>
                          <a:ea typeface="+mn-ea"/>
                          <a:cs typeface="Times New Roman" panose="02020603050405020304" pitchFamily="18" charset="0"/>
                        </a:rPr>
                        <a:t>Tên</a:t>
                      </a:r>
                      <a:r>
                        <a:rPr lang="en-US" sz="2400" b="1" kern="1200" dirty="0">
                          <a:solidFill>
                            <a:schemeClr val="lt1"/>
                          </a:solidFill>
                          <a:effectLst/>
                          <a:latin typeface="Times New Roman" panose="02020603050405020304" pitchFamily="18" charset="0"/>
                          <a:ea typeface="+mn-ea"/>
                          <a:cs typeface="Times New Roman" panose="02020603050405020304" pitchFamily="18" charset="0"/>
                        </a:rPr>
                        <a:t> website </a:t>
                      </a:r>
                      <a:r>
                        <a:rPr lang="en-US" sz="2400" b="1" kern="1200" dirty="0" err="1">
                          <a:solidFill>
                            <a:schemeClr val="lt1"/>
                          </a:solidFill>
                          <a:effectLst/>
                          <a:latin typeface="Times New Roman" panose="02020603050405020304" pitchFamily="18" charset="0"/>
                          <a:ea typeface="+mn-ea"/>
                          <a:cs typeface="Times New Roman" panose="02020603050405020304" pitchFamily="18" charset="0"/>
                        </a:rPr>
                        <a:t>tham</a:t>
                      </a:r>
                      <a:r>
                        <a:rPr lang="en-US" sz="2400" b="1" kern="1200" dirty="0">
                          <a:solidFill>
                            <a:schemeClr val="lt1"/>
                          </a:solidFill>
                          <a:effectLst/>
                          <a:latin typeface="Times New Roman" panose="02020603050405020304" pitchFamily="18" charset="0"/>
                          <a:ea typeface="+mn-ea"/>
                          <a:cs typeface="Times New Roman" panose="02020603050405020304" pitchFamily="18" charset="0"/>
                        </a:rPr>
                        <a:t> </a:t>
                      </a:r>
                      <a:r>
                        <a:rPr lang="en-US" sz="2400" b="1" kern="1200" dirty="0" err="1">
                          <a:solidFill>
                            <a:schemeClr val="lt1"/>
                          </a:solidFill>
                          <a:effectLst/>
                          <a:latin typeface="Times New Roman" panose="02020603050405020304" pitchFamily="18" charset="0"/>
                          <a:ea typeface="+mn-ea"/>
                          <a:cs typeface="Times New Roman" panose="02020603050405020304" pitchFamily="18" charset="0"/>
                        </a:rPr>
                        <a:t>khảo</a:t>
                      </a:r>
                      <a:endParaRPr lang="en-US" sz="2400" b="1" kern="1200" dirty="0">
                        <a:solidFill>
                          <a:schemeClr val="lt1"/>
                        </a:solidFill>
                        <a:effectLst/>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err="1">
                          <a:solidFill>
                            <a:schemeClr val="lt1"/>
                          </a:solidFill>
                          <a:effectLst/>
                          <a:latin typeface="Times New Roman" panose="02020603050405020304" pitchFamily="18" charset="0"/>
                          <a:ea typeface="+mn-ea"/>
                          <a:cs typeface="Times New Roman" panose="02020603050405020304" pitchFamily="18" charset="0"/>
                        </a:rPr>
                        <a:t>Nguồn</a:t>
                      </a:r>
                      <a:endParaRPr lang="en-US" sz="2400" b="1" kern="1200" dirty="0">
                        <a:solidFill>
                          <a:schemeClr val="lt1"/>
                        </a:solidFill>
                        <a:effectLst/>
                        <a:latin typeface="Times New Roman" panose="02020603050405020304" pitchFamily="18" charset="0"/>
                        <a:ea typeface="+mn-ea"/>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36862600"/>
                  </a:ext>
                </a:extLst>
              </a:tr>
              <a:tr h="615030">
                <a:tc>
                  <a:txBody>
                    <a:bodyPr/>
                    <a:lstStyle/>
                    <a:p>
                      <a:r>
                        <a:rPr lang="en-US" sz="1800" kern="1200" dirty="0">
                          <a:solidFill>
                            <a:schemeClr val="dk1"/>
                          </a:solidFill>
                          <a:effectLst/>
                          <a:latin typeface="Times New Roman" panose="02020603050405020304" pitchFamily="18" charset="0"/>
                          <a:ea typeface="+mn-ea"/>
                          <a:cs typeface="Times New Roman" panose="02020603050405020304" pitchFamily="18" charset="0"/>
                        </a:rPr>
                        <a:t>W3school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u="sng" kern="1200" dirty="0">
                          <a:solidFill>
                            <a:schemeClr val="dk1"/>
                          </a:solidFill>
                          <a:effectLst/>
                          <a:latin typeface="Times New Roman" panose="02020603050405020304" pitchFamily="18" charset="0"/>
                          <a:ea typeface="+mn-ea"/>
                          <a:cs typeface="Times New Roman" panose="02020603050405020304" pitchFamily="18" charset="0"/>
                          <a:hlinkClick r:id="rId3"/>
                        </a:rPr>
                        <a:t>https://www.w3school.com</a:t>
                      </a:r>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10698011"/>
                  </a:ext>
                </a:extLst>
              </a:tr>
              <a:tr h="6150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jQuery validation</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u="sng" kern="1200" dirty="0">
                          <a:solidFill>
                            <a:schemeClr val="dk1"/>
                          </a:solidFill>
                          <a:effectLst/>
                          <a:latin typeface="Times New Roman" panose="02020603050405020304" pitchFamily="18" charset="0"/>
                          <a:ea typeface="+mn-ea"/>
                          <a:cs typeface="Times New Roman" panose="02020603050405020304" pitchFamily="18" charset="0"/>
                          <a:hlinkClick r:id="rId4"/>
                        </a:rPr>
                        <a:t>https://jqueryvalidation.org/documentation</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30966974"/>
                  </a:ext>
                </a:extLst>
              </a:tr>
              <a:tr h="6150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jQuery easing</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u="sng" kern="1200" dirty="0">
                          <a:solidFill>
                            <a:schemeClr val="dk1"/>
                          </a:solidFill>
                          <a:effectLst/>
                          <a:latin typeface="Times New Roman" panose="02020603050405020304" pitchFamily="18" charset="0"/>
                          <a:ea typeface="+mn-ea"/>
                          <a:cs typeface="Times New Roman" panose="02020603050405020304" pitchFamily="18" charset="0"/>
                          <a:hlinkClick r:id="rId5"/>
                        </a:rPr>
                        <a:t>http://gsgd.co.uk/sandbox/jquery/easing</a:t>
                      </a:r>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1908617"/>
                  </a:ext>
                </a:extLst>
              </a:tr>
              <a:tr h="878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Bootstrap5</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u="sng" kern="1200" dirty="0">
                          <a:solidFill>
                            <a:schemeClr val="dk1"/>
                          </a:solidFill>
                          <a:effectLst/>
                          <a:latin typeface="Times New Roman" panose="02020603050405020304" pitchFamily="18" charset="0"/>
                          <a:ea typeface="+mn-ea"/>
                          <a:cs typeface="Times New Roman" panose="02020603050405020304" pitchFamily="18" charset="0"/>
                          <a:hlinkClick r:id="rId6"/>
                        </a:rPr>
                        <a:t>https://getbootstrap.com/docs/5.0/getting</a:t>
                      </a:r>
                      <a:endParaRPr lang="vi-VN" sz="1800" i="1" u="sng" kern="1200" dirty="0">
                        <a:solidFill>
                          <a:schemeClr val="dk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u="sng" kern="1200" dirty="0">
                          <a:solidFill>
                            <a:schemeClr val="dk1"/>
                          </a:solidFill>
                          <a:effectLst/>
                          <a:latin typeface="Times New Roman" panose="02020603050405020304" pitchFamily="18" charset="0"/>
                          <a:ea typeface="+mn-ea"/>
                          <a:cs typeface="Times New Roman" panose="02020603050405020304" pitchFamily="18" charset="0"/>
                        </a:rPr>
                        <a:t>started/introduction/</a:t>
                      </a:r>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2090780"/>
                  </a:ext>
                </a:extLst>
              </a:tr>
              <a:tr h="351445">
                <a:tc>
                  <a:txBody>
                    <a:bodyPr/>
                    <a:lstStyle/>
                    <a:p>
                      <a:endParaRPr lang="en-US"/>
                    </a:p>
                  </a:txBody>
                  <a:tcPr/>
                </a:tc>
                <a:tc>
                  <a:txBody>
                    <a:bodyPr/>
                    <a:lstStyle/>
                    <a:p>
                      <a:endParaRPr lang="en-US" dirty="0"/>
                    </a:p>
                  </a:txBody>
                  <a:tcPr/>
                </a:tc>
                <a:extLst>
                  <a:ext uri="{0D108BD9-81ED-4DB2-BD59-A6C34878D82A}">
                    <a16:rowId xmlns:a16="http://schemas.microsoft.com/office/drawing/2014/main" val="833609530"/>
                  </a:ext>
                </a:extLst>
              </a:tr>
            </a:tbl>
          </a:graphicData>
        </a:graphic>
      </p:graphicFrame>
    </p:spTree>
    <p:extLst>
      <p:ext uri="{BB962C8B-B14F-4D97-AF65-F5344CB8AC3E}">
        <p14:creationId xmlns:p14="http://schemas.microsoft.com/office/powerpoint/2010/main" val="943619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in a white dress&#10;&#10;Description automatically generated">
            <a:extLst>
              <a:ext uri="{FF2B5EF4-FFF2-40B4-BE49-F238E27FC236}">
                <a16:creationId xmlns:a16="http://schemas.microsoft.com/office/drawing/2014/main" id="{53D90120-C867-962D-EE2C-83A9783593DD}"/>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2614" b="32614"/>
          <a:stretch>
            <a:fillRect/>
          </a:stretch>
        </p:blipFill>
        <p:spPr>
          <a:xfrm>
            <a:off x="-7620" y="5040086"/>
            <a:ext cx="12207240" cy="1847755"/>
          </a:xfrm>
        </p:spPr>
      </p:pic>
      <p:sp>
        <p:nvSpPr>
          <p:cNvPr id="10" name="TextBox 9">
            <a:extLst>
              <a:ext uri="{FF2B5EF4-FFF2-40B4-BE49-F238E27FC236}">
                <a16:creationId xmlns:a16="http://schemas.microsoft.com/office/drawing/2014/main" id="{208E6273-C25B-686C-B793-6161D8DFC680}"/>
              </a:ext>
            </a:extLst>
          </p:cNvPr>
          <p:cNvSpPr txBox="1"/>
          <p:nvPr/>
        </p:nvSpPr>
        <p:spPr>
          <a:xfrm>
            <a:off x="642405" y="1349827"/>
            <a:ext cx="10831285" cy="3151568"/>
          </a:xfrm>
          <a:prstGeom prst="rect">
            <a:avLst/>
          </a:prstGeom>
          <a:noFill/>
        </p:spPr>
        <p:txBody>
          <a:bodyPr wrap="square">
            <a:spAutoFit/>
          </a:bodyPr>
          <a:lstStyle/>
          <a:p>
            <a:pPr algn="just">
              <a:lnSpc>
                <a:spcPct val="107000"/>
              </a:lnSpc>
              <a:spcAft>
                <a:spcPts val="800"/>
              </a:spcAft>
            </a:pPr>
            <a:r>
              <a:rPr lang="vi-VN" sz="24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Giới thiệu tổng quan về website: </a:t>
            </a:r>
            <a:endParaRPr lang="vi-VN" sz="2400" dirty="0">
              <a:effectLst/>
              <a:latin typeface="Calibri" panose="020F0502020204030204" pitchFamily="34" charset="0"/>
              <a:cs typeface="Times New Roman" panose="02020603050405020304" pitchFamily="18" charset="0"/>
            </a:endParaRPr>
          </a:p>
          <a:p>
            <a:pPr algn="just">
              <a:lnSpc>
                <a:spcPct val="107000"/>
              </a:lnSpc>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Một website bán hàng thời trang nữ trực tuyến là một nền tảng trực tuyến được thiết kế để cung cấp các sản phẩm thời trang cho phụ nữ, từ quần áo, giày dép, đến phụ kiện và trang sức.tạo ra trải nghiệm mua sắm thuận tiện, linh hoạt và đa dạng cho người dùng. Các khách hàng có thể duyệt qua một loạt các sản phẩm từ nhiều thương hiệu khác nhau, so sánh giá cả, đánh giá sản phẩm và đọc nhận xét từ các khách hàng trước đó trước khi quyết định mua hàng.</a:t>
            </a:r>
            <a:endParaRPr lang="vi-VN" sz="1400" dirty="0">
              <a:effectLst/>
              <a:latin typeface="Calibri" panose="020F0502020204030204" pitchFamily="34" charset="0"/>
              <a:cs typeface="Times New Roman" panose="02020603050405020304" pitchFamily="18" charset="0"/>
            </a:endParaRPr>
          </a:p>
          <a:p>
            <a:pPr algn="just">
              <a:lnSpc>
                <a:spcPct val="107000"/>
              </a:lnSpc>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Cung cấp các dịch vụ như giao hàng tận nơi, chính sách đổi trả linh hoạt, và hỗ trợ khách hàng qua các kênh liên lạc như email, điện thoại, hoặc trò chuyện trực tuyến.</a:t>
            </a:r>
            <a:endParaRPr lang="vi-VN" sz="1400" dirty="0">
              <a:effectLst/>
              <a:latin typeface="Calibri" panose="020F0502020204030204" pitchFamily="34" charset="0"/>
              <a:cs typeface="Times New Roman" panose="02020603050405020304" pitchFamily="18" charset="0"/>
            </a:endParaRPr>
          </a:p>
          <a:p>
            <a:pPr algn="just">
              <a:lnSpc>
                <a:spcPct val="107000"/>
              </a:lnSpc>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Mang lại sự tiện lợi, lựa chọn đa dạng và trải nghiệm mua sắm tốt cho người tiêu dùng, đồng thời là một phần không thể thiếu của ngành thương mại điện tử hiện đại.</a:t>
            </a:r>
            <a:endParaRPr lang="vi-VN" sz="1400" dirty="0">
              <a:effectLst/>
              <a:latin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E817BBD2-CDDB-566B-A20D-23AE2A583BE4}"/>
              </a:ext>
            </a:extLst>
          </p:cNvPr>
          <p:cNvSpPr txBox="1"/>
          <p:nvPr/>
        </p:nvSpPr>
        <p:spPr>
          <a:xfrm>
            <a:off x="718310" y="283028"/>
            <a:ext cx="3418261" cy="1066799"/>
          </a:xfrm>
          <a:prstGeom prst="rect">
            <a:avLst/>
          </a:prstGeom>
        </p:spPr>
        <p:txBody>
          <a:bodyPr vert="horz" lIns="91440" tIns="45720" rIns="91440" bIns="45720" rtlCol="0" anchor="ctr">
            <a:normAutofit/>
          </a:bodyPr>
          <a:lstStyle/>
          <a:p>
            <a:pPr>
              <a:lnSpc>
                <a:spcPct val="90000"/>
              </a:lnSpc>
              <a:spcBef>
                <a:spcPct val="0"/>
              </a:spcBef>
              <a:spcAft>
                <a:spcPts val="800"/>
              </a:spcAft>
            </a:pPr>
            <a:r>
              <a:rPr lang="vi-VN" sz="2800" b="1" i="1" cap="all" dirty="0">
                <a:solidFill>
                  <a:schemeClr val="tx2"/>
                </a:solidFill>
                <a:effectLst/>
                <a:latin typeface="Times New Roman" panose="02020603050405020304" pitchFamily="18" charset="0"/>
                <a:ea typeface="+mj-ea"/>
                <a:cs typeface="Times New Roman" panose="02020603050405020304" pitchFamily="18" charset="0"/>
              </a:rPr>
              <a:t>1.1 mục đích</a:t>
            </a:r>
            <a:endParaRPr lang="en-US" sz="2800" b="1" i="1" cap="all" dirty="0">
              <a:solidFill>
                <a:schemeClr val="tx2"/>
              </a:solidFill>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821088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3839487" y="457200"/>
            <a:ext cx="6741427" cy="896031"/>
          </a:xfrm>
          <a:noFill/>
        </p:spPr>
        <p:txBody>
          <a:bodyPr/>
          <a:lstStyle/>
          <a:p>
            <a:r>
              <a:rPr lang="vi-VN" sz="2800" b="1" dirty="0">
                <a:effectLst/>
                <a:latin typeface="Times New Roman" panose="02020603050405020304" pitchFamily="18" charset="0"/>
                <a:ea typeface="Calibri" panose="020F0502020204030204" pitchFamily="34" charset="0"/>
                <a:cs typeface="Times New Roman" panose="02020603050405020304" pitchFamily="18" charset="0"/>
              </a:rPr>
              <a:t>* Nhu cầu thực tế như thế nào </a:t>
            </a:r>
            <a:br>
              <a:rPr lang="vi-VN" sz="2800" b="1" dirty="0">
                <a:effectLst/>
                <a:latin typeface="Times New Roman" panose="02020603050405020304" pitchFamily="18" charset="0"/>
                <a:ea typeface="Calibri" panose="020F0502020204030204" pitchFamily="34" charset="0"/>
                <a:cs typeface="Times New Roman" panose="02020603050405020304" pitchFamily="18" charset="0"/>
              </a:rPr>
            </a:br>
            <a:r>
              <a:rPr lang="vi-VN" sz="2800" b="1" dirty="0">
                <a:effectLst/>
                <a:latin typeface="Times New Roman" panose="02020603050405020304" pitchFamily="18" charset="0"/>
                <a:ea typeface="Calibri" panose="020F0502020204030204" pitchFamily="34" charset="0"/>
                <a:cs typeface="Times New Roman" panose="02020603050405020304" pitchFamily="18" charset="0"/>
              </a:rPr>
              <a:t>cho việc tạo ra  website :</a:t>
            </a: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3610887" y="1902652"/>
            <a:ext cx="8004170" cy="4297680"/>
          </a:xfrm>
          <a:noFill/>
        </p:spPr>
        <p:txBody>
          <a:bodyPr vert="horz" lIns="91440" tIns="45720" rIns="91440" bIns="45720" rtlCol="0" anchor="t">
            <a:normAutofit/>
          </a:bodyPr>
          <a:lstStyle/>
          <a:p>
            <a:pPr algn="just">
              <a:lnSpc>
                <a:spcPct val="107000"/>
              </a:lnSpc>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Tăng trưởng của Thị trường Thương mại Điện tử: Sự gia tăng của thị trường thương mại điện tử đang thúc đẩy nhu cầu về các nền tảng mua sắm trực tuyến, bao gồm cả thị trường thời trang.</a:t>
            </a:r>
            <a:endParaRPr lang="vi-VN" sz="1800" dirty="0">
              <a:effectLst/>
              <a:latin typeface="Calibri" panose="020F0502020204030204" pitchFamily="34" charset="0"/>
              <a:cs typeface="Times New Roman" panose="02020603050405020304" pitchFamily="18" charset="0"/>
            </a:endParaRPr>
          </a:p>
          <a:p>
            <a:pPr algn="just">
              <a:lnSpc>
                <a:spcPct val="107000"/>
              </a:lnSpc>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Thuận tiện và Tiết kiệm thời gian: Người tiêu dùng ngày càng đánh giá cao sự tiện lợi và tiết kiệm thời gian mua sắm trực tuyến. Một website thời trang nữ trực tuyến cung cấp khả năng mua sắm từ bất kỳ đâu, bất kỳ lúc nào, mà không cần phải đến cửa hàng truyền thống.</a:t>
            </a:r>
            <a:endParaRPr lang="vi-VN" sz="1800" dirty="0">
              <a:effectLst/>
              <a:latin typeface="Calibri" panose="020F0502020204030204" pitchFamily="34" charset="0"/>
              <a:cs typeface="Times New Roman" panose="02020603050405020304" pitchFamily="18" charset="0"/>
            </a:endParaRPr>
          </a:p>
          <a:p>
            <a:pPr algn="just">
              <a:lnSpc>
                <a:spcPct val="107000"/>
              </a:lnSpc>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Đa dạng Sản phẩm và Thương hiệu: </a:t>
            </a:r>
            <a:endParaRPr lang="vi-VN" sz="1800" dirty="0">
              <a:effectLst/>
              <a:latin typeface="Calibri" panose="020F0502020204030204" pitchFamily="34" charset="0"/>
              <a:cs typeface="Times New Roman" panose="02020603050405020304" pitchFamily="18" charset="0"/>
            </a:endParaRPr>
          </a:p>
          <a:p>
            <a:pPr indent="0" algn="just">
              <a:lnSpc>
                <a:spcPct val="107000"/>
              </a:lnSpc>
              <a:spcAft>
                <a:spcPts val="800"/>
              </a:spcAft>
              <a:buNone/>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Mong muốn có nhiều lựa chọn hơn khi mua sắm thời trang. Do đó, một website bán hàng thời trang nữ nên cung cấp một loạt các sản phẩm từ các thương hiệu khác nhau, từ phân khúc giá rẻ đến cao cấp.</a:t>
            </a:r>
            <a:endParaRPr lang="vi-VN" sz="1800" dirty="0">
              <a:effectLst/>
              <a:latin typeface="Calibri" panose="020F0502020204030204" pitchFamily="34" charset="0"/>
              <a:cs typeface="Times New Roman" panose="02020603050405020304" pitchFamily="18" charset="0"/>
            </a:endParaRPr>
          </a:p>
          <a:p>
            <a:endParaRPr lang="en-US" dirty="0"/>
          </a:p>
        </p:txBody>
      </p:sp>
      <p:sp>
        <p:nvSpPr>
          <p:cNvPr id="5" name="Picture Placeholder 4">
            <a:extLst>
              <a:ext uri="{FF2B5EF4-FFF2-40B4-BE49-F238E27FC236}">
                <a16:creationId xmlns:a16="http://schemas.microsoft.com/office/drawing/2014/main" id="{42967E95-8893-8F17-F11D-DA071C007289}"/>
              </a:ext>
            </a:extLst>
          </p:cNvPr>
          <p:cNvSpPr>
            <a:spLocks noGrp="1"/>
          </p:cNvSpPr>
          <p:nvPr>
            <p:ph type="pic" sz="quarter" idx="10"/>
          </p:nvPr>
        </p:nvSpPr>
        <p:spPr/>
        <p:txBody>
          <a:bodyPr/>
          <a:lstStyle/>
          <a:p>
            <a:endParaRPr lang="en-US"/>
          </a:p>
        </p:txBody>
      </p:sp>
      <p:pic>
        <p:nvPicPr>
          <p:cNvPr id="3074" name="Picture 2" descr="Thiết Kế Shop Thời Trang Nữ EQL Apparel">
            <a:extLst>
              <a:ext uri="{FF2B5EF4-FFF2-40B4-BE49-F238E27FC236}">
                <a16:creationId xmlns:a16="http://schemas.microsoft.com/office/drawing/2014/main" id="{4CB6831D-C4DB-7DDC-92E0-CE9A6E5DC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
            <a:ext cx="32730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674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hiết Kế Shop Thời Trang Nữ Ngô Thuỳ Trang">
            <a:extLst>
              <a:ext uri="{FF2B5EF4-FFF2-40B4-BE49-F238E27FC236}">
                <a16:creationId xmlns:a16="http://schemas.microsoft.com/office/drawing/2014/main" id="{76749A69-7551-9EC2-6D42-ADCFA22182B0}"/>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8093" b="8093"/>
          <a:stretch>
            <a:fillRect/>
          </a:stretch>
        </p:blipFill>
        <p:spPr bwMode="auto">
          <a:xfrm>
            <a:off x="8686800" y="-11576"/>
            <a:ext cx="3516775" cy="690372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A012E983-2FAD-D703-CFFB-B00979239D62}"/>
              </a:ext>
            </a:extLst>
          </p:cNvPr>
          <p:cNvSpPr txBox="1">
            <a:spLocks/>
          </p:cNvSpPr>
          <p:nvPr/>
        </p:nvSpPr>
        <p:spPr>
          <a:xfrm>
            <a:off x="519344" y="587829"/>
            <a:ext cx="7927970" cy="950459"/>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pPr algn="just">
              <a:lnSpc>
                <a:spcPct val="107000"/>
              </a:lnSpc>
              <a:spcAft>
                <a:spcPts val="800"/>
              </a:spcAft>
            </a:pPr>
            <a:r>
              <a:rPr lang="vi-VN" sz="2800" b="1" dirty="0">
                <a:effectLst/>
                <a:latin typeface="Times New Roman" panose="02020603050405020304" pitchFamily="18" charset="0"/>
                <a:ea typeface="Calibri" panose="020F0502020204030204" pitchFamily="34" charset="0"/>
                <a:cs typeface="Times New Roman" panose="02020603050405020304" pitchFamily="18" charset="0"/>
              </a:rPr>
              <a:t>* Mục đích chung của Website đối với từng đối tượng sử dụng (user, admin, )</a:t>
            </a:r>
            <a:endParaRPr lang="vi-VN" sz="2800" dirty="0">
              <a:effectLst/>
              <a:latin typeface="Calibri" panose="020F0502020204030204" pitchFamily="34"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44E12BD4-7669-8E8E-D20D-C0EBAA9FE15A}"/>
              </a:ext>
            </a:extLst>
          </p:cNvPr>
          <p:cNvSpPr txBox="1">
            <a:spLocks/>
          </p:cNvSpPr>
          <p:nvPr/>
        </p:nvSpPr>
        <p:spPr>
          <a:xfrm>
            <a:off x="519344" y="1891767"/>
            <a:ext cx="8004170" cy="4297680"/>
          </a:xfrm>
          <a:prstGeom prst="rect">
            <a:avLst/>
          </a:prstGeom>
          <a:noFill/>
        </p:spPr>
        <p:txBody>
          <a:bodyPr vert="horz" lIns="91440" tIns="45720" rIns="91440" bIns="45720" rtlCol="0" anchor="t">
            <a:normAutofit fontScale="92500" lnSpcReduction="20000"/>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vi-VN" sz="1900" dirty="0">
                <a:effectLst/>
                <a:latin typeface="Times New Roman" panose="02020603050405020304" pitchFamily="18" charset="0"/>
                <a:ea typeface="Calibri" panose="020F0502020204030204" pitchFamily="34" charset="0"/>
                <a:cs typeface="Times New Roman" panose="02020603050405020304" pitchFamily="18" charset="0"/>
              </a:rPr>
              <a:t>Bán sản phẩm: Mục đích chính là cung cấp một nền tảng để bán các sản phẩm thời trang nữ. Đây là kênh để khách hàng có thể tìm kiếm và mua các sản phẩm thời trang…</a:t>
            </a:r>
            <a:endParaRPr lang="vi-VN" sz="1900" dirty="0">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vi-VN" sz="1900" dirty="0">
                <a:effectLst/>
                <a:latin typeface="Times New Roman" panose="02020603050405020304" pitchFamily="18" charset="0"/>
                <a:ea typeface="Calibri" panose="020F0502020204030204" pitchFamily="34" charset="0"/>
                <a:cs typeface="Times New Roman" panose="02020603050405020304" pitchFamily="18" charset="0"/>
              </a:rPr>
              <a:t>Tạo trải nghiệm mua sắm thuận tiện: Trang web cung cấp một giao diện dễ sử dụng và trải nghiệm mua sắm trực tuyến thuận tiện, từ việc tìm kiếm sản phẩm đến việc thanh toán và vận chuyển.</a:t>
            </a:r>
            <a:endParaRPr lang="vi-VN" sz="1900" dirty="0">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vi-VN" sz="1900" dirty="0">
                <a:effectLst/>
                <a:latin typeface="Times New Roman" panose="02020603050405020304" pitchFamily="18" charset="0"/>
                <a:ea typeface="Calibri" panose="020F0502020204030204" pitchFamily="34" charset="0"/>
                <a:cs typeface="Times New Roman" panose="02020603050405020304" pitchFamily="18" charset="0"/>
              </a:rPr>
              <a:t>Tiếp cận và khuyến mãi: Trang web sử dụng các chiến lược tiếp thị và khuyến mãi để thu hút và giữ chân khách hàng, bao gồm các chương trình giảm giá, quảng cáo, và các sự kiện đặc biệt.</a:t>
            </a:r>
            <a:endParaRPr lang="vi-VN" sz="1900" dirty="0">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vi-VN" sz="1900" dirty="0">
                <a:effectLst/>
                <a:latin typeface="Times New Roman" panose="02020603050405020304" pitchFamily="18" charset="0"/>
                <a:ea typeface="Calibri" panose="020F0502020204030204" pitchFamily="34" charset="0"/>
                <a:cs typeface="Times New Roman" panose="02020603050405020304" pitchFamily="18" charset="0"/>
              </a:rPr>
              <a:t>Tương tác và tạo cộng đồng: Cung cấp nền tảng cho người dùng để tương tác, đánh giá sản phẩm, chia sẻ ý kiến và kinh nghiệm mua sắm, từ đó tạo ra một cộng đồng mua sắm thời trang nữ trực tuyến.</a:t>
            </a:r>
            <a:endParaRPr lang="vi-VN" sz="1900" dirty="0">
              <a:effectLst/>
              <a:latin typeface="Times New Roman" panose="02020603050405020304" pitchFamily="18" charset="0"/>
              <a:cs typeface="Times New Roman" panose="02020603050405020304" pitchFamily="18" charset="0"/>
            </a:endParaRPr>
          </a:p>
          <a:p>
            <a:pPr algn="just">
              <a:lnSpc>
                <a:spcPct val="107000"/>
              </a:lnSpc>
              <a:spcAft>
                <a:spcPts val="800"/>
              </a:spcAft>
            </a:pPr>
            <a:r>
              <a:rPr lang="vi-VN" sz="1900" dirty="0">
                <a:effectLst/>
                <a:latin typeface="Times New Roman" panose="02020603050405020304" pitchFamily="18" charset="0"/>
                <a:ea typeface="Calibri" panose="020F0502020204030204" pitchFamily="34" charset="0"/>
                <a:cs typeface="Times New Roman" panose="02020603050405020304" pitchFamily="18" charset="0"/>
              </a:rPr>
              <a:t>Tạo niềm tin và uy tín</a:t>
            </a:r>
            <a:endParaRPr lang="vi-VN" sz="1900" dirty="0">
              <a:effectLst/>
              <a:latin typeface="Times New Roman" panose="02020603050405020304" pitchFamily="18" charset="0"/>
              <a:cs typeface="Times New Roman" panose="02020603050405020304" pitchFamily="18" charset="0"/>
            </a:endParaRPr>
          </a:p>
          <a:p>
            <a:pPr indent="0" algn="just">
              <a:lnSpc>
                <a:spcPct val="107000"/>
              </a:lnSpc>
              <a:spcAft>
                <a:spcPts val="800"/>
              </a:spcAft>
              <a:buFont typeface="Arial" panose="020B0604020202020204" pitchFamily="34" charset="0"/>
              <a:buNone/>
            </a:pPr>
            <a:endParaRPr lang="vi-VN" sz="1800"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4203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EAFD10D-6F07-C585-9802-9ED25DC2C6A2}"/>
              </a:ext>
            </a:extLst>
          </p:cNvPr>
          <p:cNvSpPr txBox="1"/>
          <p:nvPr/>
        </p:nvSpPr>
        <p:spPr>
          <a:xfrm>
            <a:off x="769715" y="1787239"/>
            <a:ext cx="10341428" cy="4015330"/>
          </a:xfrm>
          <a:prstGeom prst="rect">
            <a:avLst/>
          </a:prstGeom>
          <a:noFill/>
        </p:spPr>
        <p:txBody>
          <a:bodyPr wrap="square">
            <a:spAutoFit/>
          </a:bodyPr>
          <a:lstStyle/>
          <a:p>
            <a:pPr algn="just">
              <a:lnSpc>
                <a:spcPct val="107000"/>
              </a:lnSpc>
              <a:spcAft>
                <a:spcPts val="800"/>
              </a:spcAft>
            </a:pPr>
            <a:r>
              <a:rPr lang="vi-VN"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HTML</a:t>
            </a:r>
            <a:endParaRPr lang="vi-VN" sz="24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dirty="0">
                <a:effectLst/>
                <a:latin typeface="Times New Roman" panose="02020603050405020304" pitchFamily="18" charset="0"/>
                <a:ea typeface="Calibri" panose="020F0502020204030204" pitchFamily="34" charset="0"/>
                <a:cs typeface="Times New Roman" panose="02020603050405020304" pitchFamily="18" charset="0"/>
              </a:rPr>
              <a:t>HTML, viết tắt của HyperText Markup Language, là ngôn ngữ đánh dấu sử dụng để tạo ra và định dạng các trang web.</a:t>
            </a:r>
            <a:endParaRPr lang="vi-VN"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dirty="0">
                <a:effectLst/>
                <a:latin typeface="Times New Roman" panose="02020603050405020304" pitchFamily="18" charset="0"/>
                <a:ea typeface="Calibri" panose="020F0502020204030204" pitchFamily="34" charset="0"/>
                <a:cs typeface="Times New Roman" panose="02020603050405020304" pitchFamily="18" charset="0"/>
              </a:rPr>
              <a:t>Cho phép  xác định cấu trúc của trang web bằng cách sử dụng các thẻ như &lt;html&gt;, &lt;head&gt;, &lt;body&gt;, và các thẻ khác.</a:t>
            </a:r>
            <a:endParaRPr lang="vi-VN"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dirty="0">
                <a:effectLst/>
                <a:latin typeface="Times New Roman" panose="02020603050405020304" pitchFamily="18" charset="0"/>
                <a:ea typeface="Calibri" panose="020F0502020204030204" pitchFamily="34" charset="0"/>
                <a:cs typeface="Times New Roman" panose="02020603050405020304" pitchFamily="18" charset="0"/>
              </a:rPr>
              <a:t>Đánh dấu các phần khác nhau của trang web như tiêu đề, đoạn văn, danh sách, hình ảnh, liên kết, và nhiều nội dung khác. Việc này giúp trình duyệt hiểu và hiển thị nội dung một cách đúng đắn.</a:t>
            </a:r>
            <a:endParaRPr lang="vi-VN"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dirty="0">
                <a:effectLst/>
                <a:latin typeface="Times New Roman" panose="02020603050405020304" pitchFamily="18" charset="0"/>
                <a:ea typeface="Calibri" panose="020F0502020204030204" pitchFamily="34" charset="0"/>
                <a:cs typeface="Times New Roman" panose="02020603050405020304" pitchFamily="18" charset="0"/>
              </a:rPr>
              <a:t>- Tạo các liên kết (hyperlinks) giữa các trang web,  dễ dàng di chuyển giữa các trang và tài nguyên trên internet.</a:t>
            </a:r>
            <a:endParaRPr lang="vi-VN"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dirty="0">
                <a:effectLst/>
                <a:latin typeface="Times New Roman" panose="02020603050405020304" pitchFamily="18" charset="0"/>
                <a:ea typeface="Calibri" panose="020F0502020204030204" pitchFamily="34" charset="0"/>
                <a:cs typeface="Times New Roman" panose="02020603050405020304" pitchFamily="18" charset="0"/>
              </a:rPr>
              <a:t>Tương tác với người dùng: HTML cung cấp các biểu mẫu (forms) và các phần tử tương tác khác như nút bấm (buttons), ô chọn (checkboxes), và ô nhập (input fields),  người dùng tương tác với trang web.</a:t>
            </a:r>
            <a:endParaRPr lang="vi-VN" dirty="0">
              <a:effectLst/>
              <a:latin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994B91E0-8F15-426B-D345-D18977164150}"/>
              </a:ext>
            </a:extLst>
          </p:cNvPr>
          <p:cNvSpPr txBox="1"/>
          <p:nvPr/>
        </p:nvSpPr>
        <p:spPr>
          <a:xfrm>
            <a:off x="718310" y="141514"/>
            <a:ext cx="10940290" cy="1066799"/>
          </a:xfrm>
          <a:prstGeom prst="rect">
            <a:avLst/>
          </a:prstGeom>
        </p:spPr>
        <p:txBody>
          <a:bodyPr vert="horz" lIns="91440" tIns="45720" rIns="91440" bIns="45720" rtlCol="0" anchor="ctr">
            <a:normAutofit/>
          </a:bodyPr>
          <a:lstStyle/>
          <a:p>
            <a:pPr>
              <a:lnSpc>
                <a:spcPct val="90000"/>
              </a:lnSpc>
              <a:spcBef>
                <a:spcPct val="0"/>
              </a:spcBef>
              <a:spcAft>
                <a:spcPts val="800"/>
              </a:spcAft>
            </a:pPr>
            <a:r>
              <a:rPr lang="vi-VN" sz="2800" b="1" i="1" cap="all" dirty="0">
                <a:solidFill>
                  <a:schemeClr val="tx2"/>
                </a:solidFill>
                <a:effectLst/>
                <a:latin typeface="Times New Roman" panose="02020603050405020304" pitchFamily="18" charset="0"/>
                <a:ea typeface="+mj-ea"/>
                <a:cs typeface="Times New Roman" panose="02020603050405020304" pitchFamily="18" charset="0"/>
              </a:rPr>
              <a:t>1.2 Cơ sở lý thuyết và các thông tin kỹ thuật</a:t>
            </a:r>
            <a:endParaRPr lang="en-US" sz="2800" b="1" i="1" cap="all" dirty="0">
              <a:solidFill>
                <a:schemeClr val="tx2"/>
              </a:solidFill>
              <a:effectLst/>
              <a:latin typeface="Times New Roman" panose="02020603050405020304" pitchFamily="18" charset="0"/>
              <a:ea typeface="+mj-ea"/>
              <a:cs typeface="Times New Roman" panose="02020603050405020304" pitchFamily="18" charset="0"/>
            </a:endParaRPr>
          </a:p>
        </p:txBody>
      </p:sp>
      <p:sp>
        <p:nvSpPr>
          <p:cNvPr id="22" name="TextBox 21">
            <a:extLst>
              <a:ext uri="{FF2B5EF4-FFF2-40B4-BE49-F238E27FC236}">
                <a16:creationId xmlns:a16="http://schemas.microsoft.com/office/drawing/2014/main" id="{DA6337BE-9BC7-468B-7FFF-A37F55A98F29}"/>
              </a:ext>
            </a:extLst>
          </p:cNvPr>
          <p:cNvSpPr txBox="1"/>
          <p:nvPr/>
        </p:nvSpPr>
        <p:spPr>
          <a:xfrm>
            <a:off x="718310" y="1055352"/>
            <a:ext cx="9707336" cy="460895"/>
          </a:xfrm>
          <a:prstGeom prst="rect">
            <a:avLst/>
          </a:prstGeom>
          <a:noFill/>
        </p:spPr>
        <p:txBody>
          <a:bodyPr wrap="square">
            <a:spAutoFit/>
          </a:bodyPr>
          <a:lstStyle/>
          <a:p>
            <a:pPr indent="0" algn="just">
              <a:lnSpc>
                <a:spcPct val="107000"/>
              </a:lnSpc>
              <a:spcAft>
                <a:spcPts val="800"/>
              </a:spcAft>
              <a:buNone/>
            </a:pPr>
            <a:r>
              <a:rPr lang="vi-VN"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thuyết</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website</a:t>
            </a:r>
            <a:endParaRPr lang="en-US" sz="2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74022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EAFD10D-6F07-C585-9802-9ED25DC2C6A2}"/>
              </a:ext>
            </a:extLst>
          </p:cNvPr>
          <p:cNvSpPr txBox="1"/>
          <p:nvPr/>
        </p:nvSpPr>
        <p:spPr>
          <a:xfrm>
            <a:off x="576943" y="1514101"/>
            <a:ext cx="11125200" cy="5146345"/>
          </a:xfrm>
          <a:prstGeom prst="rect">
            <a:avLst/>
          </a:prstGeom>
          <a:noFill/>
        </p:spPr>
        <p:txBody>
          <a:bodyPr wrap="square">
            <a:spAutoFit/>
          </a:bodyPr>
          <a:lstStyle/>
          <a:p>
            <a:pPr algn="just">
              <a:lnSpc>
                <a:spcPct val="107000"/>
              </a:lnSpc>
              <a:spcAft>
                <a:spcPts val="800"/>
              </a:spcAft>
            </a:pPr>
            <a:r>
              <a:rPr lang="vi-VN"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CSS</a:t>
            </a:r>
            <a:endParaRPr lang="vi-VN" sz="24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CSS cho phép bạn tách biệt nội dung của trang web (được định dạng bằng HTML) và kiểu dáng của nó. Điều này giúp quản lý trang web một cách dễ dàng hơn.</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CSS cho phép  định dạng các yếu tố HTML như phông chữ, màu sắc, kích thước, khoảng cách, bố cục, và nhiều thuộc tính khác.</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Cung cấp các kỹ thuật để tạo ra các trang web linh hoạt, có khả năng phản hồi với kích thước màn hình khác nhau.</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Định dạng các phương tiện như hình ảnh, video và âm thanh trên trang web.</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Bootstrap:</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Bootstrap cung cấp một bộ sưu tập các thành phần giao diện sẵn có, bao gồm buttons, forms, modals, navbars, và nhiều thành phần khác, giúp tiết kiệm thời gian phát triển.</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Xây dựng các trang web và ứng dụng có thể tương thích với nhiều kích thước màn hình khác nhau trở nên dễ dàng hơn.</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Cung cấp các plugin JavaScript sẵn có như modal, carousel, và tooltip, có thể  thêm các tính năng tương tác vào trang web một cách dễ dàng mà không cần phải viết code JavaScript tùy chỉnh.</a:t>
            </a:r>
            <a:endParaRPr lang="vi-VN" sz="1800" dirty="0">
              <a:effectLst/>
              <a:latin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BD2DF85-7108-256C-F5BE-EA840948BFFB}"/>
              </a:ext>
            </a:extLst>
          </p:cNvPr>
          <p:cNvSpPr txBox="1"/>
          <p:nvPr/>
        </p:nvSpPr>
        <p:spPr>
          <a:xfrm>
            <a:off x="718310" y="141514"/>
            <a:ext cx="10940290" cy="1066799"/>
          </a:xfrm>
          <a:prstGeom prst="rect">
            <a:avLst/>
          </a:prstGeom>
        </p:spPr>
        <p:txBody>
          <a:bodyPr vert="horz" lIns="91440" tIns="45720" rIns="91440" bIns="45720" rtlCol="0" anchor="ctr">
            <a:normAutofit/>
          </a:bodyPr>
          <a:lstStyle/>
          <a:p>
            <a:pPr>
              <a:lnSpc>
                <a:spcPct val="90000"/>
              </a:lnSpc>
              <a:spcBef>
                <a:spcPct val="0"/>
              </a:spcBef>
              <a:spcAft>
                <a:spcPts val="800"/>
              </a:spcAft>
            </a:pPr>
            <a:r>
              <a:rPr lang="vi-VN" sz="2800" b="1" i="1" cap="all" dirty="0">
                <a:solidFill>
                  <a:schemeClr val="tx2"/>
                </a:solidFill>
                <a:effectLst/>
                <a:latin typeface="Times New Roman" panose="02020603050405020304" pitchFamily="18" charset="0"/>
                <a:ea typeface="+mj-ea"/>
                <a:cs typeface="Times New Roman" panose="02020603050405020304" pitchFamily="18" charset="0"/>
              </a:rPr>
              <a:t>1.2 Cơ sở lý thuyết và các thông tin kỹ thuật</a:t>
            </a:r>
            <a:endParaRPr lang="en-US" sz="2800" b="1" i="1" cap="all" dirty="0">
              <a:solidFill>
                <a:schemeClr val="tx2"/>
              </a:solidFill>
              <a:effectLst/>
              <a:latin typeface="Times New Roman" panose="02020603050405020304" pitchFamily="18" charset="0"/>
              <a:ea typeface="+mj-ea"/>
              <a:cs typeface="Times New Roman" panose="02020603050405020304" pitchFamily="18" charset="0"/>
            </a:endParaRPr>
          </a:p>
        </p:txBody>
      </p:sp>
      <p:sp>
        <p:nvSpPr>
          <p:cNvPr id="4" name="TextBox 3">
            <a:extLst>
              <a:ext uri="{FF2B5EF4-FFF2-40B4-BE49-F238E27FC236}">
                <a16:creationId xmlns:a16="http://schemas.microsoft.com/office/drawing/2014/main" id="{312A6E46-9F49-E31A-B76B-6D2360022941}"/>
              </a:ext>
            </a:extLst>
          </p:cNvPr>
          <p:cNvSpPr txBox="1"/>
          <p:nvPr/>
        </p:nvSpPr>
        <p:spPr>
          <a:xfrm>
            <a:off x="718310" y="1055352"/>
            <a:ext cx="9707336" cy="460895"/>
          </a:xfrm>
          <a:prstGeom prst="rect">
            <a:avLst/>
          </a:prstGeom>
          <a:noFill/>
        </p:spPr>
        <p:txBody>
          <a:bodyPr wrap="square">
            <a:spAutoFit/>
          </a:bodyPr>
          <a:lstStyle/>
          <a:p>
            <a:pPr indent="0" algn="just">
              <a:lnSpc>
                <a:spcPct val="107000"/>
              </a:lnSpc>
              <a:spcAft>
                <a:spcPts val="800"/>
              </a:spcAft>
              <a:buNone/>
            </a:pPr>
            <a:r>
              <a:rPr lang="vi-VN"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thuyết</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website</a:t>
            </a:r>
            <a:endParaRPr lang="en-US" sz="2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37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0EAFD10D-6F07-C585-9802-9ED25DC2C6A2}"/>
              </a:ext>
            </a:extLst>
          </p:cNvPr>
          <p:cNvSpPr txBox="1"/>
          <p:nvPr/>
        </p:nvSpPr>
        <p:spPr>
          <a:xfrm>
            <a:off x="533400" y="1982187"/>
            <a:ext cx="11125200" cy="3949479"/>
          </a:xfrm>
          <a:prstGeom prst="rect">
            <a:avLst/>
          </a:prstGeom>
          <a:noFill/>
        </p:spPr>
        <p:txBody>
          <a:bodyPr wrap="square">
            <a:spAutoFit/>
          </a:bodyPr>
          <a:lstStyle/>
          <a:p>
            <a:pPr algn="just">
              <a:lnSpc>
                <a:spcPct val="107000"/>
              </a:lnSpc>
              <a:spcAft>
                <a:spcPts val="800"/>
              </a:spcAft>
            </a:pPr>
            <a:r>
              <a:rPr lang="vi-VN" sz="2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Jscript:</a:t>
            </a:r>
            <a:endParaRPr lang="vi-VN" sz="24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JavaScript là một trong những ngôn ngữ lập trình phổ biến nhất và được sử dụng rộng rãi trong việc phát triển các trang web và ứng dụng web.</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Có thể sử dụng JavaScript để thực hiện các chức năng như xử lý sự kiện, kiểm tra và xác nhận dữ liệu, và tương tác với API.</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Tạo ra các trải nghiệm tương tác động cho người dùng trên trang web bán hàng thời trang.</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Xử lý sự kiện như click chuột, hover, submit form, và keyboard input. JavaScript cung cấp khả năng phản ứng nhanh chóng và linh hoạt, cho phép tạo ra các trải nghiệm người dùng động đáng và thú vị.</a:t>
            </a:r>
            <a:endParaRPr lang="vi-VN" sz="1800" dirty="0">
              <a:effectLst/>
              <a:latin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Arial" panose="020B0604020202020204" pitchFamily="34" charset="0"/>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Sử dụng để thay đổi nội dung và giao diện của trang web mà không cần phải tải lại trang,gồm việc thêm, xoá hoặc thay đổi nội dung của các phần tử HTML, điều chỉnh CSS để thay đổi giao diện và vị trí của các phần tử, và thực hiện các hiệu ứng và hoạt ảnh.</a:t>
            </a:r>
            <a:endParaRPr lang="vi-VN" sz="1800" dirty="0">
              <a:effectLst/>
              <a:latin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321A4122-DE64-27A1-E59E-BE5087E9B9BA}"/>
              </a:ext>
            </a:extLst>
          </p:cNvPr>
          <p:cNvSpPr txBox="1"/>
          <p:nvPr/>
        </p:nvSpPr>
        <p:spPr>
          <a:xfrm>
            <a:off x="718310" y="141514"/>
            <a:ext cx="10940290" cy="1066799"/>
          </a:xfrm>
          <a:prstGeom prst="rect">
            <a:avLst/>
          </a:prstGeom>
        </p:spPr>
        <p:txBody>
          <a:bodyPr vert="horz" lIns="91440" tIns="45720" rIns="91440" bIns="45720" rtlCol="0" anchor="ctr">
            <a:normAutofit/>
          </a:bodyPr>
          <a:lstStyle/>
          <a:p>
            <a:pPr>
              <a:lnSpc>
                <a:spcPct val="90000"/>
              </a:lnSpc>
              <a:spcBef>
                <a:spcPct val="0"/>
              </a:spcBef>
              <a:spcAft>
                <a:spcPts val="800"/>
              </a:spcAft>
            </a:pPr>
            <a:r>
              <a:rPr lang="vi-VN" sz="2800" b="1" i="1" cap="all" dirty="0">
                <a:solidFill>
                  <a:schemeClr val="tx2"/>
                </a:solidFill>
                <a:effectLst/>
                <a:latin typeface="Times New Roman" panose="02020603050405020304" pitchFamily="18" charset="0"/>
                <a:ea typeface="+mj-ea"/>
                <a:cs typeface="Times New Roman" panose="02020603050405020304" pitchFamily="18" charset="0"/>
              </a:rPr>
              <a:t>1.2 Cơ sở lý thuyết và các thông tin kỹ thuật</a:t>
            </a:r>
            <a:endParaRPr lang="en-US" sz="2800" b="1" i="1" cap="all" dirty="0">
              <a:solidFill>
                <a:schemeClr val="tx2"/>
              </a:solidFill>
              <a:effectLst/>
              <a:latin typeface="Times New Roman" panose="02020603050405020304" pitchFamily="18" charset="0"/>
              <a:ea typeface="+mj-ea"/>
              <a:cs typeface="Times New Roman" panose="02020603050405020304" pitchFamily="18" charset="0"/>
            </a:endParaRPr>
          </a:p>
        </p:txBody>
      </p:sp>
      <p:sp>
        <p:nvSpPr>
          <p:cNvPr id="4" name="TextBox 3">
            <a:extLst>
              <a:ext uri="{FF2B5EF4-FFF2-40B4-BE49-F238E27FC236}">
                <a16:creationId xmlns:a16="http://schemas.microsoft.com/office/drawing/2014/main" id="{ECF5132B-32C9-E4D3-6780-115CA6A0013A}"/>
              </a:ext>
            </a:extLst>
          </p:cNvPr>
          <p:cNvSpPr txBox="1"/>
          <p:nvPr/>
        </p:nvSpPr>
        <p:spPr>
          <a:xfrm>
            <a:off x="718310" y="1055352"/>
            <a:ext cx="9707336" cy="460895"/>
          </a:xfrm>
          <a:prstGeom prst="rect">
            <a:avLst/>
          </a:prstGeom>
          <a:noFill/>
        </p:spPr>
        <p:txBody>
          <a:bodyPr wrap="square">
            <a:spAutoFit/>
          </a:bodyPr>
          <a:lstStyle/>
          <a:p>
            <a:pPr indent="0" algn="just">
              <a:lnSpc>
                <a:spcPct val="107000"/>
              </a:lnSpc>
              <a:spcAft>
                <a:spcPts val="800"/>
              </a:spcAft>
              <a:buNone/>
            </a:pPr>
            <a:r>
              <a:rPr lang="vi-VN"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thuyết</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website</a:t>
            </a:r>
            <a:endParaRPr lang="en-US" sz="2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9415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3C20BE78-9FDF-401B-B412-3AA10EC5BEA3}">
  <ds:schemaRefs>
    <ds:schemaRef ds:uri="http://schemas.microsoft.com/sharepoint/v3"/>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230e9df3-be65-4c73-a93b-d1236ebd677e"/>
    <ds:schemaRef ds:uri="16c05727-aa75-4e4a-9b5f-8a80a1165891"/>
    <ds:schemaRef ds:uri="http://www.w3.org/XML/1998/namespace"/>
    <ds:schemaRef ds:uri="71af3243-3dd4-4a8d-8c0d-dd76da1f02a5"/>
    <ds:schemaRef ds:uri="http://schemas.microsoft.com/office/2006/metadata/properties"/>
    <ds:schemaRef ds:uri="http://purl.org/dc/terms/"/>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{D46C50D3-FE3E-457A-8C49-DDAF3EA2DF5A}tf22797433_win32</Template>
  <TotalTime>209</TotalTime>
  <Words>2725</Words>
  <Application>Microsoft Office PowerPoint</Application>
  <PresentationFormat>Widescreen</PresentationFormat>
  <Paragraphs>231</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Aptos</vt:lpstr>
      <vt:lpstr>Arial</vt:lpstr>
      <vt:lpstr>Calibri</vt:lpstr>
      <vt:lpstr>Times New Roman</vt:lpstr>
      <vt:lpstr>Univers Condensed Light</vt:lpstr>
      <vt:lpstr>Walbaum Display Light</vt:lpstr>
      <vt:lpstr>AngleLinesVTI</vt:lpstr>
      <vt:lpstr>đề tài HỆ THỐNG CÔNG NGHỆ web  ĐỀ TÀI: Website bán hàng thời trang nữ  trực tuyến     </vt:lpstr>
      <vt:lpstr>Danh sách th</vt:lpstr>
      <vt:lpstr>PowerPoint Presentation</vt:lpstr>
      <vt:lpstr>PowerPoint Presentation</vt:lpstr>
      <vt:lpstr>* Nhu cầu thực tế như thế nào  cho việc tạo ra  website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4.2 hạn chế của ứng dụng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HỆ THỐNG CÔNG NGHỆ web   ĐỀ TÀI: Website bán hàng thời trang nữ trực tuyến NGÀY ĐĂNG KÝ:  NGÀY NỘP: 0h 27/4/2024 GIÁO VIÊN HƯỚNG DẪN: Nguyễn Thị Hồng Lương NHÓM THỰC HIỆN: NHÓM 5.</dc:title>
  <dc:creator>Đỗ Đức Hoàn Châu</dc:creator>
  <cp:lastModifiedBy>Đỗ Đức Hoàn Châu</cp:lastModifiedBy>
  <cp:revision>5</cp:revision>
  <dcterms:created xsi:type="dcterms:W3CDTF">2024-04-26T03:44:57Z</dcterms:created>
  <dcterms:modified xsi:type="dcterms:W3CDTF">2025-08-09T23:45:41Z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